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Lst>
  <p:sldSz cx="12192000" cy="6858000"/>
  <p:notesSz cx="6858000" cy="9144000"/>
  <p:embeddedFontLst>
    <p:embeddedFont>
      <p:font typeface="Calibri" panose="020F0502020204030204" pitchFamily="34" charset="0"/>
      <p:regular r:id="rId132"/>
      <p:bold r:id="rId133"/>
      <p:italic r:id="rId134"/>
      <p:boldItalic r:id="rId135"/>
    </p:embeddedFont>
    <p:embeddedFont>
      <p:font typeface="Libre Baskerville" panose="02000000000000000000" pitchFamily="2" charset="0"/>
      <p:regular r:id="rId136"/>
      <p:bold r:id="rId137"/>
      <p: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2F521-2BBB-4778-AA12-0B5BFE7BF5B6}">
  <a:tblStyle styleId="{9B22F521-2BBB-4778-AA12-0B5BFE7BF5B6}" styleName="Table_0">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6527286-9947-4478-A5AA-534ABBBC16A1}" styleName="Table_1">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lt1">
              <a:alpha val="20000"/>
            </a:schemeClr>
          </a:solidFill>
        </a:fill>
      </a:tcStyle>
    </a:band1H>
    <a:band2H>
      <a:tcTxStyle/>
      <a:tcStyle>
        <a:tcBdr/>
      </a:tcStyle>
    </a:band2H>
    <a:band1V>
      <a:tcTxStyle/>
      <a:tcStyle>
        <a:tcBdr/>
        <a:fill>
          <a:solidFill>
            <a:schemeClr val="l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l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l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191B6846-C7E1-41F6-8AD5-9161C86FBB53}" styleName="Table_2">
    <a:wholeTbl>
      <a:tcTxStyle b="off" i="off">
        <a:font>
          <a:latin typeface="Calibri"/>
          <a:ea typeface="Calibri"/>
          <a:cs typeface="Calibri"/>
        </a:font>
        <a:schemeClr val="lt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FFFFF">
              <a:alpha val="0"/>
            </a:srgbClr>
          </a:solidFill>
        </a:fill>
      </a:tcStyle>
    </a:wholeTbl>
    <a:band1H>
      <a:tcTxStyle/>
      <a:tcStyle>
        <a:tcBdr/>
        <a:fill>
          <a:solidFill>
            <a:schemeClr val="accent4">
              <a:alpha val="20000"/>
            </a:schemeClr>
          </a:solidFill>
        </a:fill>
      </a:tcStyle>
    </a:band1H>
    <a:band2H>
      <a:tcTxStyle/>
      <a:tcStyle>
        <a:tcBdr/>
      </a:tcStyle>
    </a:band2H>
    <a:band1V>
      <a:tcTxStyle/>
      <a:tcStyle>
        <a:tcBdr/>
        <a:fill>
          <a:solidFill>
            <a:schemeClr val="accent4">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4"/>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85262F8-918B-41B2-825C-89CDF2CDCB1B}"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8F4"/>
          </a:solidFill>
        </a:fill>
      </a:tcStyle>
    </a:wholeTbl>
    <a:band1H>
      <a:tcTxStyle/>
      <a:tcStyle>
        <a:tcBdr/>
        <a:fill>
          <a:solidFill>
            <a:srgbClr val="E2CDE9"/>
          </a:solidFill>
        </a:fill>
      </a:tcStyle>
    </a:band1H>
    <a:band2H>
      <a:tcTxStyle/>
      <a:tcStyle>
        <a:tcBdr/>
      </a:tcStyle>
    </a:band2H>
    <a:band1V>
      <a:tcTxStyle/>
      <a:tcStyle>
        <a:tcBdr/>
        <a:fill>
          <a:solidFill>
            <a:srgbClr val="E2CDE9"/>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9A6FECE-1187-44EA-8E43-102B6D779B16}"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EFE7"/>
          </a:solidFill>
        </a:fill>
      </a:tcStyle>
    </a:wholeTbl>
    <a:band1H>
      <a:tcTxStyle/>
      <a:tcStyle>
        <a:tcBdr/>
        <a:fill>
          <a:solidFill>
            <a:srgbClr val="F2DECC"/>
          </a:solidFill>
        </a:fill>
      </a:tcStyle>
    </a:band1H>
    <a:band2H>
      <a:tcTxStyle/>
      <a:tcStyle>
        <a:tcBdr/>
      </a:tcStyle>
    </a:band2H>
    <a:band1V>
      <a:tcTxStyle/>
      <a:tcStyle>
        <a:tcBdr/>
        <a:fill>
          <a:solidFill>
            <a:srgbClr val="F2DECC"/>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5175AEAA-551A-441D-BC2F-0C35369F91EF}" styleName="Table_5">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EEF3E8"/>
          </a:solidFill>
        </a:fill>
      </a:tcStyle>
    </a:wholeTbl>
    <a:band1H>
      <a:tcTxStyle/>
      <a:tcStyle>
        <a:tcBdr/>
        <a:fill>
          <a:solidFill>
            <a:srgbClr val="DBE6CE"/>
          </a:solidFill>
        </a:fill>
      </a:tcStyle>
    </a:band1H>
    <a:band2H>
      <a:tcTxStyle/>
      <a:tcStyle>
        <a:tcBdr/>
      </a:tcStyle>
    </a:band2H>
    <a:band1V>
      <a:tcTxStyle/>
      <a:tcStyle>
        <a:tcBdr/>
        <a:fill>
          <a:solidFill>
            <a:srgbClr val="DBE6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EEF3E8"/>
          </a:solidFill>
        </a:fill>
      </a:tcStyle>
    </a:lastRow>
    <a:seCell>
      <a:tcTxStyle/>
      <a:tcStyle>
        <a:tcBdr/>
      </a:tcStyle>
    </a:seCell>
    <a:swCell>
      <a:tcTxStyle/>
      <a:tcStyle>
        <a:tcBdr/>
      </a:tcStyle>
    </a:swCell>
    <a:firstRow>
      <a:tcTxStyle b="on" i="off"/>
      <a:tcStyle>
        <a:tcBdr/>
        <a:fill>
          <a:solidFill>
            <a:srgbClr val="EEF3E8"/>
          </a:solidFill>
        </a:fill>
      </a:tcStyle>
    </a:firstRow>
    <a:neCell>
      <a:tcTxStyle/>
      <a:tcStyle>
        <a:tcBdr/>
      </a:tcStyle>
    </a:neCell>
    <a:nwCell>
      <a:tcTxStyle/>
      <a:tcStyle>
        <a:tcBdr/>
      </a:tcStyle>
    </a:nwCell>
  </a:tblStyle>
  <a:tblStyle styleId="{12F600AE-548E-4CE1-9F4D-834914657B72}" styleName="Table_6">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AE9E8"/>
          </a:solidFill>
        </a:fill>
      </a:tcStyle>
    </a:wholeTbl>
    <a:band1H>
      <a:tcTxStyle/>
      <a:tcStyle>
        <a:tcBdr/>
        <a:fill>
          <a:solidFill>
            <a:srgbClr val="F4CFCE"/>
          </a:solidFill>
        </a:fill>
      </a:tcStyle>
    </a:band1H>
    <a:band2H>
      <a:tcTxStyle/>
      <a:tcStyle>
        <a:tcBdr/>
      </a:tcStyle>
    </a:band2H>
    <a:band1V>
      <a:tcTxStyle/>
      <a:tcStyle>
        <a:tcBdr/>
        <a:fill>
          <a:solidFill>
            <a:srgbClr val="F4CF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FAE9E8"/>
          </a:solidFill>
        </a:fill>
      </a:tcStyle>
    </a:lastRow>
    <a:seCell>
      <a:tcTxStyle/>
      <a:tcStyle>
        <a:tcBdr/>
      </a:tcStyle>
    </a:seCell>
    <a:swCell>
      <a:tcTxStyle/>
      <a:tcStyle>
        <a:tcBdr/>
      </a:tcStyle>
    </a:swCell>
    <a:firstRow>
      <a:tcTxStyle b="on" i="off"/>
      <a:tcStyle>
        <a:tcBdr/>
        <a:fill>
          <a:solidFill>
            <a:srgbClr val="FAE9E8"/>
          </a:solidFill>
        </a:fill>
      </a:tcStyle>
    </a:firstRow>
    <a:neCell>
      <a:tcTxStyle/>
      <a:tcStyle>
        <a:tcBdr/>
      </a:tcStyle>
    </a:neCell>
    <a:nwCell>
      <a:tcTxStyle/>
      <a:tcStyle>
        <a:tcBdr/>
      </a:tcStyle>
    </a:nwCell>
  </a:tblStyle>
  <a:tblStyle styleId="{89796E3E-AA31-4D49-84DC-86D75FC4E409}" styleName="Table_7">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9EFE7"/>
          </a:solidFill>
        </a:fill>
      </a:tcStyle>
    </a:wholeTbl>
    <a:band1H>
      <a:tcTxStyle/>
      <a:tcStyle>
        <a:tcBdr/>
        <a:fill>
          <a:solidFill>
            <a:srgbClr val="F2DECC"/>
          </a:solidFill>
        </a:fill>
      </a:tcStyle>
    </a:band1H>
    <a:band2H>
      <a:tcTxStyle/>
      <a:tcStyle>
        <a:tcBdr/>
      </a:tcStyle>
    </a:band2H>
    <a:band1V>
      <a:tcTxStyle/>
      <a:tcStyle>
        <a:tcBdr/>
        <a:fill>
          <a:solidFill>
            <a:srgbClr val="F2DECC"/>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5"/>
              </a:solidFill>
              <a:prstDash val="solid"/>
              <a:round/>
              <a:headEnd type="none" w="sm" len="sm"/>
              <a:tailEnd type="none" w="sm" len="sm"/>
            </a:ln>
          </a:top>
        </a:tcBdr>
        <a:fill>
          <a:solidFill>
            <a:srgbClr val="F9EFE7"/>
          </a:solidFill>
        </a:fill>
      </a:tcStyle>
    </a:lastRow>
    <a:seCell>
      <a:tcTxStyle/>
      <a:tcStyle>
        <a:tcBdr/>
      </a:tcStyle>
    </a:seCell>
    <a:swCell>
      <a:tcTxStyle/>
      <a:tcStyle>
        <a:tcBdr/>
      </a:tcStyle>
    </a:swCell>
    <a:firstRow>
      <a:tcTxStyle b="on" i="off"/>
      <a:tcStyle>
        <a:tcBdr/>
        <a:fill>
          <a:solidFill>
            <a:srgbClr val="F9EF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9"/>
    <p:restoredTop sz="94659"/>
  </p:normalViewPr>
  <p:slideViewPr>
    <p:cSldViewPr snapToGrid="0" snapToObjects="1">
      <p:cViewPr varScale="1">
        <p:scale>
          <a:sx n="64" d="100"/>
          <a:sy n="64" d="100"/>
        </p:scale>
        <p:origin x="168"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3.fntdata"/><Relationship Id="rId139"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fntdata"/><Relationship Id="rId16"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9-05T17:32:12.221" idx="1">
    <p:pos x="6000" y="0"/>
    <p:text>-neethu subash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w3schools.in/java-tutorial/object-oriented-programming-oops/"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www.w3schools.in/cplusplus-tutorial/" TargetMode="External"/><Relationship Id="rId4" Type="http://schemas.openxmlformats.org/officeDocument/2006/relationships/hyperlink" Target="https://www.w3schools.in/c-tutoria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20:notes"/>
          <p:cNvSpPr>
            <a:spLocks noGrp="1" noRot="1" noChangeAspect="1"/>
          </p:cNvSpPr>
          <p:nvPr>
            <p:ph type="sldImg" idx="2"/>
          </p:nvPr>
        </p:nvSpPr>
        <p:spPr>
          <a:xfrm>
            <a:off x="430213" y="673100"/>
            <a:ext cx="5997575" cy="33750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p120:notes"/>
          <p:cNvSpPr txBox="1">
            <a:spLocks noGrp="1"/>
          </p:cNvSpPr>
          <p:nvPr>
            <p:ph type="body" idx="1"/>
          </p:nvPr>
        </p:nvSpPr>
        <p:spPr>
          <a:xfrm>
            <a:off x="914832" y="4272595"/>
            <a:ext cx="5028338" cy="404748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here are two actors named student and a teacher. There are a total of five use cases that represent the specific functionality of a student management system. Each actor interacts with a particular use case. A student actor can check attendance, timetable as well as test marks on the application or a system. This actor can perform only these interactions with the system even though other use cases are remaining in the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It is not necessary that each actor should interact with all the use cases, but it can happen.</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The second actor named teacher can interact with all the functionalities or use cases of the system. This actor can also update the attendance of a student and marks of the student. These interactions of both student and a teacher actor together sums up the entire student management application.</a:t>
            </a:r>
            <a:endParaRPr/>
          </a:p>
          <a:p>
            <a:pPr marL="0" lvl="0" indent="0" algn="l" rtl="0">
              <a:spcBef>
                <a:spcPts val="0"/>
              </a:spcBef>
              <a:spcAft>
                <a:spcPts val="0"/>
              </a:spcAft>
              <a:buNone/>
            </a:pPr>
            <a:endParaRPr/>
          </a:p>
        </p:txBody>
      </p:sp>
      <p:sp>
        <p:nvSpPr>
          <p:cNvPr id="335" name="Google Shape;33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i="0">
                <a:solidFill>
                  <a:schemeClr val="dk1"/>
                </a:solidFill>
                <a:latin typeface="Calibri"/>
                <a:ea typeface="Calibri"/>
                <a:cs typeface="Calibri"/>
                <a:sym typeface="Calibri"/>
              </a:rPr>
              <a:t>Classes of Library Management System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Management System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Library Management System. It is central part of organization for which software is being designed.</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User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user.</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Librarian Class –</a:t>
            </a:r>
            <a:r>
              <a:rPr lang="en-IN" sz="1200" b="0" i="0">
                <a:solidFill>
                  <a:schemeClr val="dk1"/>
                </a:solidFill>
                <a:latin typeface="Calibri"/>
                <a:ea typeface="Calibri"/>
                <a:cs typeface="Calibri"/>
                <a:sym typeface="Calibri"/>
              </a:rPr>
              <a:t> It manages all operations of Librarian.</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Book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books. It is basic building block of system.</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Account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account.</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database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library database.</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Staff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staff.</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Student Class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It manages all operations of student.</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Attributes of Library Management System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Management System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UserType, Username, Password</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User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Name, Id</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Librarian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Name, Id, Password, SearchString</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Book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Title, Author, ISBN, Publication</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Account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no_borrowed_books, no_reserved_books, no_returned_books, no_lost_books fine_amount</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database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List_of_books</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Staff Class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Dept</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Student Class Attributes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Class</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Methods of Library Management System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Management System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Login(), Register(), Logout()</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User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Verify(), CheckAccount(), get_book_info()</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Librarian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Verify_librarian(), Search()</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Book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Show_duedt(), Reservation_status(), Feedback(), Book_request(), Renew_info()</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Account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Calculate_fine()</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Library database Methods –</a:t>
            </a:r>
            <a:br>
              <a:rPr lang="en-IN" sz="1200" b="0" i="0">
                <a:solidFill>
                  <a:schemeClr val="dk1"/>
                </a:solidFill>
                <a:latin typeface="Calibri"/>
                <a:ea typeface="Calibri"/>
                <a:cs typeface="Calibri"/>
                <a:sym typeface="Calibri"/>
              </a:rPr>
            </a:br>
            <a:r>
              <a:rPr lang="en-IN" sz="1200" b="0" i="0">
                <a:solidFill>
                  <a:schemeClr val="dk1"/>
                </a:solidFill>
                <a:latin typeface="Calibri"/>
                <a:ea typeface="Calibri"/>
                <a:cs typeface="Calibri"/>
                <a:sym typeface="Calibri"/>
              </a:rPr>
              <a:t>Add(), Delete(), Update(), Display(), Search()</a:t>
            </a:r>
            <a:endParaRPr/>
          </a:p>
          <a:p>
            <a:pPr marL="0" lvl="0" indent="0" algn="l" rtl="0">
              <a:spcBef>
                <a:spcPts val="0"/>
              </a:spcBef>
              <a:spcAft>
                <a:spcPts val="0"/>
              </a:spcAft>
              <a:buNone/>
            </a:pPr>
            <a:endParaRPr/>
          </a:p>
        </p:txBody>
      </p:sp>
      <p:sp>
        <p:nvSpPr>
          <p:cNvPr id="462" name="Google Shape;462;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b="1"/>
              <a:t>INTERACTION DIAGRAM </a:t>
            </a:r>
            <a:r>
              <a:rPr lang="en-IN"/>
              <a:t>are used in UML to establish communication between objects. It does not manipulate the data associated with the particular communication path. Interaction diagrams mostly focus on message passing and how these messages make up one functionality of a system. Interaction diagrams are designed to display how the objects will realize the particular requirements of a system. The critical component in an interaction diagram is lifeline and messages.</a:t>
            </a:r>
            <a:endParaRPr/>
          </a:p>
          <a:p>
            <a:pPr marL="0" lvl="0" indent="0" algn="l" rtl="0">
              <a:spcBef>
                <a:spcPts val="0"/>
              </a:spcBef>
              <a:spcAft>
                <a:spcPts val="0"/>
              </a:spcAft>
              <a:buNone/>
            </a:pPr>
            <a:endParaRPr/>
          </a:p>
        </p:txBody>
      </p:sp>
      <p:sp>
        <p:nvSpPr>
          <p:cNvPr id="470" name="Google Shape;470;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The ordered sequence of events in a given sequence diagram is as follows:</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Place an order.</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Pay money to the cash counter.</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Order Confirmation.</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Order preparation.</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Order serving.</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If one changes the order of the operations, then it may result in crashing the program. It can also lead to generating incorrect or buggy results. Each sequence in the above-given sequence diagram is denoted using a different type of message. One cannot use the same type of message to denote all the interactions in the diagram because it creates complications in the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You must be careful while selecting the notation of a message for any particular interaction. The notation must match with the particular sequence inside the diagram.</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Benefits of a Sequence Diagram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are used to explore any real application or a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are used to represent message flow from one object to another object.</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are easier to maintain.</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are easier to generate.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can be easily updated according to the changes within a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 allows reverse as well as forward engineering.</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Drawbacks of a sequence diagram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Sequence diagrams can become complex when too many lifelines are involved in the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If the order of message sequence is changed, then incorrect results are produced.</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Each sequence needs to be represented using different message notation, which can be a little complex.</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The type of message decides the type of sequence inside the diagram.</a:t>
            </a:r>
            <a:endParaRPr/>
          </a:p>
          <a:p>
            <a:pPr marL="0" lvl="0" indent="0" algn="l" rtl="0">
              <a:spcBef>
                <a:spcPts val="0"/>
              </a:spcBef>
              <a:spcAft>
                <a:spcPts val="0"/>
              </a:spcAft>
              <a:buNone/>
            </a:pPr>
            <a:endParaRPr/>
          </a:p>
        </p:txBody>
      </p:sp>
      <p:sp>
        <p:nvSpPr>
          <p:cNvPr id="494" name="Google Shape;49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The above collaboration diagram represents a student information management system. The flow of communication in the above diagram is given by,</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A student requests a login through the login system.</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An authentication mechanism of software checks the request.</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If a student entry exists in the database, then the access is allowed; otherwise, an error is returned.</a:t>
            </a:r>
            <a:endParaRPr/>
          </a:p>
          <a:p>
            <a:pPr marL="0" lvl="0" indent="0" algn="l" rtl="0">
              <a:spcBef>
                <a:spcPts val="0"/>
              </a:spcBef>
              <a:spcAft>
                <a:spcPts val="0"/>
              </a:spcAft>
              <a:buNone/>
            </a:pPr>
            <a:endParaRPr/>
          </a:p>
        </p:txBody>
      </p:sp>
      <p:sp>
        <p:nvSpPr>
          <p:cNvPr id="515" name="Google Shape;5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In the above diagram, first, the software passes through the requirements phase then the design and later the development phase. The output of the previous phase at that given instance of time is given to the second phase as an input. Thus, the timing diagram can be used to describe SDLC (Software Development Life Cycle) in UML.</a:t>
            </a:r>
            <a:endParaRPr/>
          </a:p>
        </p:txBody>
      </p:sp>
      <p:sp>
        <p:nvSpPr>
          <p:cNvPr id="538" name="Google Shape;538;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The control flow of activity is represented by control nodes and object nodes that illustrates the objects used within an activity. The activities are initiated at the initial node and are terminated at the final node.</a:t>
            </a:r>
            <a:endParaRPr/>
          </a:p>
          <a:p>
            <a:pPr marL="0" lvl="0" indent="0" algn="l" rtl="0">
              <a:spcBef>
                <a:spcPts val="0"/>
              </a:spcBef>
              <a:spcAft>
                <a:spcPts val="0"/>
              </a:spcAft>
              <a:buNone/>
            </a:pPr>
            <a:r>
              <a:rPr lang="en-IN" sz="1200" b="1" i="0" u="none" strike="noStrike">
                <a:solidFill>
                  <a:schemeClr val="dk1"/>
                </a:solidFill>
                <a:latin typeface="Calibri"/>
                <a:ea typeface="Calibri"/>
                <a:cs typeface="Calibri"/>
                <a:sym typeface="Calibri"/>
              </a:rPr>
              <a:t>Activity partition /swimlane</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The swimlane is used to cluster all the related activities in one column or one row. It can be either vertical or horizontal. It used to add modularity to the activity diagram. It is not necessary to incorporate swimlane in the activity diagram. But it is used to add more transparency to the activity diagram.</a:t>
            </a:r>
            <a:endParaRPr/>
          </a:p>
          <a:p>
            <a:pPr marL="0" lvl="0" indent="0" algn="l" rtl="0">
              <a:spcBef>
                <a:spcPts val="0"/>
              </a:spcBef>
              <a:spcAft>
                <a:spcPts val="0"/>
              </a:spcAft>
              <a:buNone/>
            </a:pPr>
            <a:r>
              <a:rPr lang="en-IN" sz="1200" b="1" i="0" u="none" strike="noStrike">
                <a:solidFill>
                  <a:schemeClr val="dk1"/>
                </a:solidFill>
                <a:latin typeface="Calibri"/>
                <a:ea typeface="Calibri"/>
                <a:cs typeface="Calibri"/>
                <a:sym typeface="Calibri"/>
              </a:rPr>
              <a:t>Forks</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Forks and join nodes generate the concurrent flow inside the activity. A fork node consists of one inward edge and several outward edges. It is the same as that of various decision parameters. Whenever a data is received at an inward edge, it gets copied and split crossways various outward edges. It split a single inward flow into multiple parallel flows.</a:t>
            </a:r>
            <a:endParaRPr/>
          </a:p>
          <a:p>
            <a:pPr marL="0" lvl="0" indent="0" algn="l" rtl="0">
              <a:spcBef>
                <a:spcPts val="0"/>
              </a:spcBef>
              <a:spcAft>
                <a:spcPts val="0"/>
              </a:spcAft>
              <a:buNone/>
            </a:pPr>
            <a:r>
              <a:rPr lang="en-IN" sz="1200" b="1" i="0" u="none" strike="noStrike">
                <a:solidFill>
                  <a:schemeClr val="dk1"/>
                </a:solidFill>
                <a:latin typeface="Calibri"/>
                <a:ea typeface="Calibri"/>
                <a:cs typeface="Calibri"/>
                <a:sym typeface="Calibri"/>
              </a:rPr>
              <a:t>Join Nodes</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Join nodes are the opposite of fork nodes. A Logical AND operation is performed on all of the inward edges as it synchronizes the flow of input across one single output (outward) edge. </a:t>
            </a:r>
            <a:endParaRPr/>
          </a:p>
          <a:p>
            <a:pPr marL="0" lvl="0" indent="0" algn="l" rtl="0">
              <a:spcBef>
                <a:spcPts val="0"/>
              </a:spcBef>
              <a:spcAft>
                <a:spcPts val="0"/>
              </a:spcAft>
              <a:buNone/>
            </a:pPr>
            <a:r>
              <a:rPr lang="en-IN" sz="1200" b="1" i="0" u="none" strike="noStrike">
                <a:solidFill>
                  <a:schemeClr val="dk1"/>
                </a:solidFill>
                <a:latin typeface="Calibri"/>
                <a:ea typeface="Calibri"/>
                <a:cs typeface="Calibri"/>
                <a:sym typeface="Calibri"/>
              </a:rPr>
              <a:t>Pins</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It is a small rectangle, which is attached to the action rectangle. It clears out all the messy and complicated thing to manage the execution flow of activities. It is an object node that precisely represents one input to or output from the action.</a:t>
            </a:r>
            <a:endParaRPr/>
          </a:p>
          <a:p>
            <a:pPr marL="0" lvl="0" indent="0" algn="l" rtl="0">
              <a:spcBef>
                <a:spcPts val="0"/>
              </a:spcBef>
              <a:spcAft>
                <a:spcPts val="0"/>
              </a:spcAft>
              <a:buNone/>
            </a:pPr>
            <a:br>
              <a:rPr lang="en-IN"/>
            </a:br>
            <a:endParaRPr/>
          </a:p>
        </p:txBody>
      </p:sp>
      <p:sp>
        <p:nvSpPr>
          <p:cNvPr id="557" name="Google Shape;55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Let us consider mail processing activity as a sample for Activity Diagram. Following diagram represents activity for processing e-mails.</a:t>
            </a:r>
            <a:endParaRPr/>
          </a:p>
        </p:txBody>
      </p:sp>
      <p:sp>
        <p:nvSpPr>
          <p:cNvPr id="581" name="Google Shape;581;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1" i="0">
                <a:solidFill>
                  <a:schemeClr val="dk1"/>
                </a:solidFill>
                <a:latin typeface="Calibri"/>
                <a:ea typeface="Calibri"/>
                <a:cs typeface="Calibri"/>
                <a:sym typeface="Calibri"/>
              </a:rPr>
              <a:t>Initial state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The initial state symbol is used to indicate the beginning of a state machine diagram.</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Final state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This symbol is used to indicate the end of a state machine diagram.</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Decision box</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It contains a condition. Depending upon the result of an evaluated guard condition, a new path is taken for program execution.</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Transition</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A transition is a change in one state into another state which is occurred because of some event. A transition causes a change in the state of an object.</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State box</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It is a specific moment in the lifespan of an object. It is defined using some condition or a statement within the classifier body. It is used to represent any static as well as dynamic situations.</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It is denoted using a rectangle with round corners. The name of a state is written inside the rounded rectangle.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The name of a state can also be placed outside the rectangle. This can be done in case of composite or submachine states. One can either place the name of a state within the rectangle or outside the rectangle in a tabular box. One cannot perform both at the same time.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A state can be either active or inactive. When a state is in the working mode, it is active, as soon as it stops executing and transits into another state, the previous state becomes inactive, and the current state becomes active.</a:t>
            </a:r>
            <a:endParaRPr/>
          </a:p>
          <a:p>
            <a:pPr marL="0" lvl="0" indent="0" algn="l" rtl="0">
              <a:spcBef>
                <a:spcPts val="0"/>
              </a:spcBef>
              <a:spcAft>
                <a:spcPts val="0"/>
              </a:spcAft>
              <a:buNone/>
            </a:pPr>
            <a:r>
              <a:rPr lang="en-IN" sz="1200" b="1" i="0">
                <a:solidFill>
                  <a:schemeClr val="dk1"/>
                </a:solidFill>
                <a:latin typeface="Calibri"/>
                <a:ea typeface="Calibri"/>
                <a:cs typeface="Calibri"/>
                <a:sym typeface="Calibri"/>
              </a:rPr>
              <a:t>Types of State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Unified Modeling Language defines three types of states:</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Simple state</a:t>
            </a:r>
            <a:endParaRPr/>
          </a:p>
          <a:p>
            <a:pPr marL="457200" lvl="1" indent="0" algn="l" rtl="0">
              <a:spcBef>
                <a:spcPts val="0"/>
              </a:spcBef>
              <a:spcAft>
                <a:spcPts val="0"/>
              </a:spcAft>
              <a:buNone/>
            </a:pPr>
            <a:r>
              <a:rPr lang="en-IN" sz="1200" b="0" i="0">
                <a:solidFill>
                  <a:schemeClr val="dk1"/>
                </a:solidFill>
                <a:latin typeface="Calibri"/>
                <a:ea typeface="Calibri"/>
                <a:cs typeface="Calibri"/>
                <a:sym typeface="Calibri"/>
              </a:rPr>
              <a:t>They do not have any substrate.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Composite state</a:t>
            </a:r>
            <a:endParaRPr/>
          </a:p>
          <a:p>
            <a:pPr marL="457200" lvl="1" indent="0" algn="l" rtl="0">
              <a:spcBef>
                <a:spcPts val="0"/>
              </a:spcBef>
              <a:spcAft>
                <a:spcPts val="0"/>
              </a:spcAft>
              <a:buNone/>
            </a:pPr>
            <a:r>
              <a:rPr lang="en-IN" sz="1200" b="0" i="0">
                <a:solidFill>
                  <a:schemeClr val="dk1"/>
                </a:solidFill>
                <a:latin typeface="Calibri"/>
                <a:ea typeface="Calibri"/>
                <a:cs typeface="Calibri"/>
                <a:sym typeface="Calibri"/>
              </a:rPr>
              <a:t>These types of states can have one or more than one substrate.</a:t>
            </a:r>
            <a:endParaRPr/>
          </a:p>
          <a:p>
            <a:pPr marL="457200" lvl="1" indent="0" algn="l" rtl="0">
              <a:spcBef>
                <a:spcPts val="0"/>
              </a:spcBef>
              <a:spcAft>
                <a:spcPts val="0"/>
              </a:spcAft>
              <a:buNone/>
            </a:pPr>
            <a:r>
              <a:rPr lang="en-IN" sz="1200" b="0" i="0">
                <a:solidFill>
                  <a:schemeClr val="dk1"/>
                </a:solidFill>
                <a:latin typeface="Calibri"/>
                <a:ea typeface="Calibri"/>
                <a:cs typeface="Calibri"/>
                <a:sym typeface="Calibri"/>
              </a:rPr>
              <a:t>A composite state with two or more substates is called an orthogonal state.</a:t>
            </a:r>
            <a:endParaRPr/>
          </a:p>
          <a:p>
            <a:pPr marL="0" lvl="0" indent="0" algn="l" rtl="0">
              <a:spcBef>
                <a:spcPts val="0"/>
              </a:spcBef>
              <a:spcAft>
                <a:spcPts val="0"/>
              </a:spcAft>
              <a:buNone/>
            </a:pPr>
            <a:r>
              <a:rPr lang="en-IN" sz="1200" b="0" i="0">
                <a:solidFill>
                  <a:schemeClr val="dk1"/>
                </a:solidFill>
                <a:latin typeface="Calibri"/>
                <a:ea typeface="Calibri"/>
                <a:cs typeface="Calibri"/>
                <a:sym typeface="Calibri"/>
              </a:rPr>
              <a:t>Submachine state</a:t>
            </a:r>
            <a:endParaRPr/>
          </a:p>
          <a:p>
            <a:pPr marL="457200" lvl="1" indent="0" algn="l" rtl="0">
              <a:spcBef>
                <a:spcPts val="0"/>
              </a:spcBef>
              <a:spcAft>
                <a:spcPts val="0"/>
              </a:spcAft>
              <a:buNone/>
            </a:pPr>
            <a:r>
              <a:rPr lang="en-IN" sz="1200" b="0" i="0">
                <a:solidFill>
                  <a:schemeClr val="dk1"/>
                </a:solidFill>
                <a:latin typeface="Calibri"/>
                <a:ea typeface="Calibri"/>
                <a:cs typeface="Calibri"/>
                <a:sym typeface="Calibri"/>
              </a:rPr>
              <a:t>These states are semantically equal to the composite states.</a:t>
            </a:r>
            <a:endParaRPr/>
          </a:p>
          <a:p>
            <a:pPr marL="457200" lvl="1" indent="0" algn="l" rtl="0">
              <a:spcBef>
                <a:spcPts val="0"/>
              </a:spcBef>
              <a:spcAft>
                <a:spcPts val="0"/>
              </a:spcAft>
              <a:buNone/>
            </a:pPr>
            <a:r>
              <a:rPr lang="en-IN" sz="1200" b="0" i="0">
                <a:solidFill>
                  <a:schemeClr val="dk1"/>
                </a:solidFill>
                <a:latin typeface="Calibri"/>
                <a:ea typeface="Calibri"/>
                <a:cs typeface="Calibri"/>
                <a:sym typeface="Calibri"/>
              </a:rPr>
              <a:t>Unlike the composite state, we can reuse the submachine states.</a:t>
            </a:r>
            <a:endParaRPr/>
          </a:p>
          <a:p>
            <a:pPr marL="0" lvl="0" indent="0" algn="l" rtl="0">
              <a:spcBef>
                <a:spcPts val="0"/>
              </a:spcBef>
              <a:spcAft>
                <a:spcPts val="0"/>
              </a:spcAft>
              <a:buNone/>
            </a:pPr>
            <a:endParaRPr/>
          </a:p>
        </p:txBody>
      </p:sp>
      <p:sp>
        <p:nvSpPr>
          <p:cNvPr id="607" name="Google Shape;607;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a:solidFill>
                  <a:schemeClr val="dk1"/>
                </a:solidFill>
                <a:latin typeface="Calibri"/>
                <a:ea typeface="Calibri"/>
                <a:cs typeface="Calibri"/>
                <a:sym typeface="Calibri"/>
              </a:rPr>
              <a:t>Java is an </a:t>
            </a:r>
            <a:r>
              <a:rPr lang="en-IN" sz="1200" b="0" i="0" u="sng" strike="noStrike">
                <a:solidFill>
                  <a:schemeClr val="hlink"/>
                </a:solidFill>
                <a:latin typeface="Calibri"/>
                <a:ea typeface="Calibri"/>
                <a:cs typeface="Calibri"/>
                <a:sym typeface="Calibri"/>
                <a:hlinkClick r:id="rId3"/>
              </a:rPr>
              <a:t>object-oriented programming language</a:t>
            </a:r>
            <a:r>
              <a:rPr lang="en-IN" sz="1200" b="0" i="0">
                <a:solidFill>
                  <a:schemeClr val="dk1"/>
                </a:solidFill>
                <a:latin typeface="Calibri"/>
                <a:ea typeface="Calibri"/>
                <a:cs typeface="Calibri"/>
                <a:sym typeface="Calibri"/>
              </a:rPr>
              <a:t> with its runtime environment. It is a combination of features of </a:t>
            </a:r>
            <a:r>
              <a:rPr lang="en-IN" sz="1200" b="0" i="0" u="sng" strike="noStrike">
                <a:solidFill>
                  <a:schemeClr val="hlink"/>
                </a:solidFill>
                <a:latin typeface="Calibri"/>
                <a:ea typeface="Calibri"/>
                <a:cs typeface="Calibri"/>
                <a:sym typeface="Calibri"/>
                <a:hlinkClick r:id="rId4"/>
              </a:rPr>
              <a:t>C</a:t>
            </a:r>
            <a:r>
              <a:rPr lang="en-IN" sz="1200" b="0" i="0">
                <a:solidFill>
                  <a:schemeClr val="dk1"/>
                </a:solidFill>
                <a:latin typeface="Calibri"/>
                <a:ea typeface="Calibri"/>
                <a:cs typeface="Calibri"/>
                <a:sym typeface="Calibri"/>
              </a:rPr>
              <a:t> and </a:t>
            </a:r>
            <a:r>
              <a:rPr lang="en-IN" sz="1200" b="0" i="0" u="sng" strike="noStrike">
                <a:solidFill>
                  <a:schemeClr val="hlink"/>
                </a:solidFill>
                <a:latin typeface="Calibri"/>
                <a:ea typeface="Calibri"/>
                <a:cs typeface="Calibri"/>
                <a:sym typeface="Calibri"/>
                <a:hlinkClick r:id="rId5"/>
              </a:rPr>
              <a:t>C++</a:t>
            </a:r>
            <a:r>
              <a:rPr lang="en-IN" sz="1200" b="0" i="0">
                <a:solidFill>
                  <a:schemeClr val="dk1"/>
                </a:solidFill>
                <a:latin typeface="Calibri"/>
                <a:ea typeface="Calibri"/>
                <a:cs typeface="Calibri"/>
                <a:sym typeface="Calibri"/>
              </a:rPr>
              <a:t> with some essential additional concepts. Java is well suited for both standalone and web application development and is designed to provide solutions to most of the problems faced by users of the internet era.</a:t>
            </a:r>
            <a:endParaRPr/>
          </a:p>
        </p:txBody>
      </p:sp>
      <p:sp>
        <p:nvSpPr>
          <p:cNvPr id="623" name="Google Shape;62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4" name="Google Shape;724;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7" name="Google Shape;17;p2"/>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a:endParaRPr/>
          </a:p>
        </p:txBody>
      </p:sp>
      <p:sp>
        <p:nvSpPr>
          <p:cNvPr id="19" name="Google Shape;19;p2"/>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0"/>
        <p:cNvGrpSpPr/>
        <p:nvPr/>
      </p:nvGrpSpPr>
      <p:grpSpPr>
        <a:xfrm>
          <a:off x="0" y="0"/>
          <a:ext cx="0" cy="0"/>
          <a:chOff x="0" y="0"/>
          <a:chExt cx="0" cy="0"/>
        </a:xfrm>
      </p:grpSpPr>
      <p:pic>
        <p:nvPicPr>
          <p:cNvPr id="81" name="Google Shape;81;p1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2" name="Google Shape;82;p11"/>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84" name="Google Shape;84;p11"/>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85" name="Google Shape;85;p1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pic>
        <p:nvPicPr>
          <p:cNvPr id="89" name="Google Shape;89;p1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0" name="Google Shape;90;p12"/>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92" name="Google Shape;92;p1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pic>
        <p:nvPicPr>
          <p:cNvPr id="96" name="Google Shape;96;p1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7" name="Google Shape;97;p13"/>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IN" sz="8000" b="0" i="0" u="none" strike="noStrike" cap="none">
                <a:solidFill>
                  <a:schemeClr val="lt1"/>
                </a:solidFill>
                <a:latin typeface="Calibri"/>
                <a:ea typeface="Calibri"/>
                <a:cs typeface="Calibri"/>
                <a:sym typeface="Calibri"/>
              </a:rPr>
              <a:t>”</a:t>
            </a:r>
            <a:endParaRPr/>
          </a:p>
        </p:txBody>
      </p:sp>
      <p:sp>
        <p:nvSpPr>
          <p:cNvPr id="98" name="Google Shape;98;p13"/>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IN" sz="8000" b="0" i="0" u="none" strike="noStrike" cap="none">
                <a:solidFill>
                  <a:schemeClr val="lt1"/>
                </a:solidFill>
                <a:latin typeface="Calibri"/>
                <a:ea typeface="Calibri"/>
                <a:cs typeface="Calibri"/>
                <a:sym typeface="Calibri"/>
              </a:rPr>
              <a:t>“</a:t>
            </a:r>
            <a:endParaRPr/>
          </a:p>
        </p:txBody>
      </p:sp>
      <p:sp>
        <p:nvSpPr>
          <p:cNvPr id="99" name="Google Shape;99;p13"/>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0"/>
              </a:spcBef>
              <a:spcAft>
                <a:spcPts val="0"/>
              </a:spcAft>
              <a:buSzPts val="1800"/>
              <a:buFont typeface="Calibri"/>
              <a:buNone/>
              <a:defRPr/>
            </a:lvl1pPr>
            <a:lvl2pPr marL="914400" lvl="1" indent="-228600" algn="l">
              <a:spcBef>
                <a:spcPts val="1000"/>
              </a:spcBef>
              <a:spcAft>
                <a:spcPts val="0"/>
              </a:spcAft>
              <a:buSzPts val="1600"/>
              <a:buFont typeface="Calibri"/>
              <a:buNone/>
              <a:defRPr/>
            </a:lvl2pPr>
            <a:lvl3pPr marL="1371600" lvl="2" indent="-228600" algn="l">
              <a:spcBef>
                <a:spcPts val="1000"/>
              </a:spcBef>
              <a:spcAft>
                <a:spcPts val="0"/>
              </a:spcAft>
              <a:buSzPts val="1400"/>
              <a:buFont typeface="Calibri"/>
              <a:buNone/>
              <a:defRPr/>
            </a:lvl3pPr>
            <a:lvl4pPr marL="1828800" lvl="3" indent="-228600" algn="l">
              <a:spcBef>
                <a:spcPts val="1000"/>
              </a:spcBef>
              <a:spcAft>
                <a:spcPts val="0"/>
              </a:spcAft>
              <a:buSzPts val="1200"/>
              <a:buFont typeface="Calibri"/>
              <a:buNone/>
              <a:defRPr/>
            </a:lvl4pPr>
            <a:lvl5pPr marL="2286000" lvl="4" indent="-228600" algn="l">
              <a:spcBef>
                <a:spcPts val="1000"/>
              </a:spcBef>
              <a:spcAft>
                <a:spcPts val="0"/>
              </a:spcAft>
              <a:buSzPts val="1200"/>
              <a:buFont typeface="Calibri"/>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01" name="Google Shape;101;p13"/>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2" name="Google Shape;102;p1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pic>
        <p:nvPicPr>
          <p:cNvPr id="106" name="Google Shape;106;p1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7" name="Google Shape;107;p14"/>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4"/>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9" name="Google Shape;109;p1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2"/>
        <p:cNvGrpSpPr/>
        <p:nvPr/>
      </p:nvGrpSpPr>
      <p:grpSpPr>
        <a:xfrm>
          <a:off x="0" y="0"/>
          <a:ext cx="0" cy="0"/>
          <a:chOff x="0" y="0"/>
          <a:chExt cx="0" cy="0"/>
        </a:xfrm>
      </p:grpSpPr>
      <p:pic>
        <p:nvPicPr>
          <p:cNvPr id="113" name="Google Shape;113;p1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4" name="Google Shape;114;p15"/>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IN" sz="8000" b="0" i="0" u="none" strike="noStrike" cap="none">
                <a:solidFill>
                  <a:schemeClr val="lt1"/>
                </a:solidFill>
                <a:latin typeface="Calibri"/>
                <a:ea typeface="Calibri"/>
                <a:cs typeface="Calibri"/>
                <a:sym typeface="Calibri"/>
              </a:rPr>
              <a:t>”</a:t>
            </a:r>
            <a:endParaRPr/>
          </a:p>
        </p:txBody>
      </p:sp>
      <p:sp>
        <p:nvSpPr>
          <p:cNvPr id="115" name="Google Shape;115;p15"/>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IN" sz="8000" b="0" i="0" u="none" strike="noStrike" cap="none">
                <a:solidFill>
                  <a:schemeClr val="lt1"/>
                </a:solidFill>
                <a:latin typeface="Calibri"/>
                <a:ea typeface="Calibri"/>
                <a:cs typeface="Calibri"/>
                <a:sym typeface="Calibri"/>
              </a:rPr>
              <a:t>“</a:t>
            </a:r>
            <a:endParaRPr/>
          </a:p>
        </p:txBody>
      </p:sp>
      <p:sp>
        <p:nvSpPr>
          <p:cNvPr id="116" name="Google Shape;116;p1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400"/>
              <a:buNone/>
              <a:defRPr sz="24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18" name="Google Shape;118;p15"/>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19" name="Google Shape;119;p1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2"/>
        <p:cNvGrpSpPr/>
        <p:nvPr/>
      </p:nvGrpSpPr>
      <p:grpSpPr>
        <a:xfrm>
          <a:off x="0" y="0"/>
          <a:ext cx="0" cy="0"/>
          <a:chOff x="0" y="0"/>
          <a:chExt cx="0" cy="0"/>
        </a:xfrm>
      </p:grpSpPr>
      <p:pic>
        <p:nvPicPr>
          <p:cNvPr id="123" name="Google Shape;123;p1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4" name="Google Shape;124;p16"/>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6"/>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26" name="Google Shape;126;p16"/>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27" name="Google Shape;127;p1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pic>
        <p:nvPicPr>
          <p:cNvPr id="131" name="Google Shape;131;p1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2" name="Google Shape;132;p17"/>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33" name="Google Shape;133;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1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9" name="Google Shape;139;p18"/>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8"/>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41" name="Google Shape;141;p1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4" name="Google Shape;24;p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26" name="Google Shape;26;p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1" name="Google Shape;31;p4"/>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000"/>
              <a:buFont typeface="Calibri"/>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2000"/>
              <a:buNone/>
              <a:defRPr sz="2000" cap="none">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33" name="Google Shape;33;p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pic>
        <p:nvPicPr>
          <p:cNvPr id="37" name="Google Shape;37;p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8" name="Google Shape;38;p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0" name="Google Shape;40;p5"/>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1" name="Google Shape;41;p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47" name="Google Shape;47;p6"/>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8" name="Google Shape;48;p6"/>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49" name="Google Shape;49;p6"/>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0" name="Google Shape;50;p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5" name="Google Shape;55;p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pic>
        <p:nvPicPr>
          <p:cNvPr id="60" name="Google Shape;60;p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1" name="Google Shape;61;p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pic>
        <p:nvPicPr>
          <p:cNvPr id="65" name="Google Shape;65;p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6" name="Google Shape;66;p9"/>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68" name="Google Shape;68;p9"/>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1600"/>
              <a:buNone/>
              <a:defRPr sz="16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69" name="Google Shape;69;p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pic>
        <p:nvPicPr>
          <p:cNvPr id="73" name="Google Shape;73;p1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4" name="Google Shape;74;p10"/>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2800"/>
              <a:buFont typeface="Calibri"/>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76" name="Google Shape;76;p10"/>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1800"/>
              <a:buNone/>
              <a:defRPr sz="18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77" name="Google Shape;77;p1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omments" Target="../comments/comment1.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lt1"/>
              </a:buClr>
              <a:buSzPts val="4800"/>
              <a:buFont typeface="Times New Roman"/>
              <a:buNone/>
            </a:pPr>
            <a:r>
              <a:rPr lang="en-IN" b="1" i="1">
                <a:latin typeface="Times New Roman"/>
                <a:ea typeface="Times New Roman"/>
                <a:cs typeface="Times New Roman"/>
                <a:sym typeface="Times New Roman"/>
              </a:rPr>
              <a:t>OBJECT ORIENTED PROGRAMMING USING JAVA-CST 205</a:t>
            </a:r>
            <a:endParaRPr/>
          </a:p>
        </p:txBody>
      </p:sp>
      <p:sp>
        <p:nvSpPr>
          <p:cNvPr id="149" name="Google Shape;149;p19"/>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800"/>
              <a:buNone/>
            </a:pPr>
            <a:r>
              <a:rPr lang="en-IN">
                <a:latin typeface="Times New Roman"/>
                <a:ea typeface="Times New Roman"/>
                <a:cs typeface="Times New Roman"/>
                <a:sym typeface="Times New Roman"/>
              </a:rPr>
              <a:t>S3 BTECH,CREDITS – 4</a:t>
            </a:r>
            <a:endParaRPr/>
          </a:p>
          <a:p>
            <a:pPr marL="0" lvl="0" indent="0" algn="r" rtl="0">
              <a:spcBef>
                <a:spcPts val="1000"/>
              </a:spcBef>
              <a:spcAft>
                <a:spcPts val="0"/>
              </a:spcAft>
              <a:buSzPts val="1800"/>
              <a:buNone/>
            </a:pPr>
            <a:r>
              <a:rPr lang="en-IN">
                <a:latin typeface="Times New Roman"/>
                <a:ea typeface="Times New Roman"/>
                <a:cs typeface="Times New Roman"/>
                <a:sym typeface="Times New Roman"/>
              </a:rPr>
              <a:t>COMPUTER SCIENCE AND ENGINEERING DEPARTMENT</a:t>
            </a:r>
            <a:endParaRPr/>
          </a:p>
          <a:p>
            <a:pPr marL="0" lvl="0" indent="0" algn="r" rtl="0">
              <a:spcBef>
                <a:spcPts val="1000"/>
              </a:spcBef>
              <a:spcAft>
                <a:spcPts val="0"/>
              </a:spcAft>
              <a:buSzPts val="1800"/>
              <a:buNone/>
            </a:pPr>
            <a:r>
              <a:rPr lang="en-IN">
                <a:latin typeface="Times New Roman"/>
                <a:ea typeface="Times New Roman"/>
                <a:cs typeface="Times New Roman"/>
                <a:sym typeface="Times New Roman"/>
              </a:rPr>
              <a:t>MAR ATHANASIUS COLLEGE OF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body" idx="1"/>
          </p:nvPr>
        </p:nvSpPr>
        <p:spPr>
          <a:xfrm>
            <a:off x="685801" y="551793"/>
            <a:ext cx="11327523" cy="5239407"/>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Font typeface="Noto Sans Symbols"/>
              <a:buNone/>
            </a:pPr>
            <a:r>
              <a:rPr lang="en-IN" sz="2800">
                <a:latin typeface="Times New Roman"/>
                <a:ea typeface="Times New Roman"/>
                <a:cs typeface="Times New Roman"/>
                <a:sym typeface="Times New Roman"/>
              </a:rPr>
              <a:t>Dis advantages of Function Oriented Design:</a:t>
            </a:r>
            <a:endParaRPr/>
          </a:p>
          <a:p>
            <a:pPr marL="285750" lvl="0" indent="-285750" algn="just" rtl="0">
              <a:spcBef>
                <a:spcPts val="1000"/>
              </a:spcBef>
              <a:spcAft>
                <a:spcPts val="0"/>
              </a:spcAft>
              <a:buSzPts val="2800"/>
              <a:buFont typeface="Noto Sans Symbols"/>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functions are given more importance compared to Data</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complexity with respect to global and local variables.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difficult to identify what data is used by which function, in lengthy programs</a:t>
            </a:r>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8"/>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69" name="Google Shape;769;p118"/>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70" name="Google Shape;770;p118"/>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400"/>
              <a:buFont typeface="Arial"/>
              <a:buChar char="•"/>
            </a:pPr>
            <a:r>
              <a:rPr lang="en-IN" sz="2400" b="0" i="0" u="none" strike="noStrike" cap="none">
                <a:solidFill>
                  <a:srgbClr val="92D050"/>
                </a:solidFill>
                <a:latin typeface="Times New Roman"/>
                <a:ea typeface="Times New Roman"/>
                <a:cs typeface="Times New Roman"/>
                <a:sym typeface="Times New Roman"/>
              </a:rPr>
              <a:t>Java provides a “firewall” between a networked application and your computer.</a:t>
            </a:r>
            <a:endParaRPr/>
          </a:p>
          <a:p>
            <a:pPr marL="285750" marR="0" lvl="0" indent="-285750" algn="just" rtl="0">
              <a:spcBef>
                <a:spcPts val="1000"/>
              </a:spcBef>
              <a:spcAft>
                <a:spcPts val="0"/>
              </a:spcAft>
              <a:buClr>
                <a:schemeClr val="lt1"/>
              </a:buClr>
              <a:buSzPts val="2400"/>
              <a:buFont typeface="Arial"/>
              <a:buChar char="•"/>
            </a:pPr>
            <a:r>
              <a:rPr lang="en-IN" sz="2400" b="0" i="0" u="none" strike="noStrike" cap="none">
                <a:solidFill>
                  <a:srgbClr val="92D050"/>
                </a:solidFill>
                <a:latin typeface="Times New Roman"/>
                <a:ea typeface="Times New Roman"/>
                <a:cs typeface="Times New Roman"/>
                <a:sym typeface="Times New Roman"/>
              </a:rPr>
              <a:t>When a Java Compatible Web browser is used, downloading can be done safely without fear of viral infection or malicious intent.</a:t>
            </a:r>
            <a:endParaRPr/>
          </a:p>
          <a:p>
            <a:pPr marL="285750" marR="0" lvl="0" indent="-285750" algn="just" rtl="0">
              <a:spcBef>
                <a:spcPts val="1000"/>
              </a:spcBef>
              <a:spcAft>
                <a:spcPts val="0"/>
              </a:spcAft>
              <a:buClr>
                <a:schemeClr val="lt1"/>
              </a:buClr>
              <a:buSzPts val="2400"/>
              <a:buFont typeface="Arial"/>
              <a:buChar char="•"/>
            </a:pPr>
            <a:r>
              <a:rPr lang="en-IN" sz="2400" b="0" i="0" u="none" strike="noStrike" cap="none">
                <a:solidFill>
                  <a:srgbClr val="92D050"/>
                </a:solidFill>
                <a:latin typeface="Times New Roman"/>
                <a:ea typeface="Times New Roman"/>
                <a:cs typeface="Times New Roman"/>
                <a:sym typeface="Times New Roman"/>
              </a:rPr>
              <a:t>Java achieves this protection by confining a Java program to the java execution environment and not allowing it to access other parts of the computer</a:t>
            </a:r>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19"/>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76" name="Google Shape;776;p119"/>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77" name="Google Shape;777;p119"/>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Platform Independent</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code is compiled by the compiler and converted into bytecode</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This bytecode is platform independent because it can be run on multiple platforms with a Java Virtual Machine (JVM).</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Write Once and Run Anywhere(WORA).</a:t>
            </a:r>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0"/>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83" name="Google Shape;783;p120"/>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84" name="Google Shape;784;p120"/>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accent4"/>
              </a:buClr>
              <a:buSzPts val="1680"/>
              <a:buFont typeface="Arial"/>
              <a:buChar char="•"/>
            </a:pPr>
            <a:r>
              <a:rPr lang="en-IN" sz="2800" b="0" i="0" u="none" strike="noStrike" cap="none">
                <a:solidFill>
                  <a:srgbClr val="92D050"/>
                </a:solidFill>
                <a:latin typeface="Times New Roman"/>
                <a:ea typeface="Times New Roman"/>
                <a:cs typeface="Times New Roman"/>
                <a:sym typeface="Times New Roman"/>
              </a:rPr>
              <a:t>Because Java is architecture neutral, Java programs are portable. </a:t>
            </a:r>
            <a:endParaRPr/>
          </a:p>
          <a:p>
            <a:pPr marL="285750" marR="0" lvl="0" indent="-285750" algn="just" rtl="0">
              <a:spcBef>
                <a:spcPts val="1560"/>
              </a:spcBef>
              <a:spcAft>
                <a:spcPts val="0"/>
              </a:spcAft>
              <a:buClr>
                <a:schemeClr val="accent4"/>
              </a:buClr>
              <a:buSzPts val="1680"/>
              <a:buFont typeface="Arial"/>
              <a:buChar char="•"/>
            </a:pPr>
            <a:r>
              <a:rPr lang="en-IN" sz="2800" b="0" i="0" u="none" strike="noStrike" cap="none">
                <a:solidFill>
                  <a:srgbClr val="92D050"/>
                </a:solidFill>
                <a:latin typeface="Times New Roman"/>
                <a:ea typeface="Times New Roman"/>
                <a:cs typeface="Times New Roman"/>
                <a:sym typeface="Times New Roman"/>
              </a:rPr>
              <a:t>They can be run on any platform without being recompiled.</a:t>
            </a:r>
            <a:endParaRPr sz="2800" b="0" i="0" u="none" strike="noStrike" cap="none">
              <a:solidFill>
                <a:srgbClr val="92D050"/>
              </a:solidFill>
              <a:latin typeface="Times New Roman"/>
              <a:ea typeface="Times New Roman"/>
              <a:cs typeface="Times New Roman"/>
              <a:sym typeface="Times New Roman"/>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21"/>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90" name="Google Shape;790;p121"/>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91" name="Google Shape;791;p121"/>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performance is high because of the use of bytecode.</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The bytecode is used, so that it was easily translated into native machine code.</a:t>
            </a:r>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22"/>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97" name="Google Shape;797;p122"/>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98" name="Google Shape;798;p122"/>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Multithreaded Programs handles multiple tasks simultaneously, which is helpful in creating interactive, networked programs.</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run-time system comes with tools that support multiprocess synchronization used to construct smoothly interactive systems.</a:t>
            </a:r>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23"/>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804" name="Google Shape;804;p123"/>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Dynamic</a:t>
            </a:r>
            <a:endParaRPr/>
          </a:p>
        </p:txBody>
      </p:sp>
      <p:sp>
        <p:nvSpPr>
          <p:cNvPr id="805" name="Google Shape;805;p123"/>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is capable of linking in new class libraries, methods, and objects</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It can also link native methods (the functions written in other languages such as C and C++)</a:t>
            </a:r>
            <a:endParaRPr/>
          </a:p>
          <a:p>
            <a:pPr marL="285750" marR="0" lvl="0" indent="-133350" algn="just" rtl="0">
              <a:spcBef>
                <a:spcPts val="1000"/>
              </a:spcBef>
              <a:spcAft>
                <a:spcPts val="0"/>
              </a:spcAft>
              <a:buClr>
                <a:schemeClr val="lt1"/>
              </a:buClr>
              <a:buSzPts val="2400"/>
              <a:buFont typeface="Arial"/>
              <a:buNone/>
            </a:pPr>
            <a:endParaRPr sz="24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24"/>
          <p:cNvSpPr txBox="1">
            <a:spLocks noGrp="1"/>
          </p:cNvSpPr>
          <p:nvPr>
            <p:ph type="title"/>
          </p:nvPr>
        </p:nvSpPr>
        <p:spPr>
          <a:xfrm>
            <a:off x="1030287" y="77820"/>
            <a:ext cx="10131425" cy="8300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600"/>
              <a:buFont typeface="Times New Roman"/>
              <a:buNone/>
            </a:pPr>
            <a:r>
              <a:rPr lang="en-IN" b="1">
                <a:solidFill>
                  <a:srgbClr val="F3B9B4"/>
                </a:solidFill>
                <a:latin typeface="Times New Roman"/>
                <a:ea typeface="Times New Roman"/>
                <a:cs typeface="Times New Roman"/>
                <a:sym typeface="Times New Roman"/>
              </a:rPr>
              <a:t>JAVA COMMENTS</a:t>
            </a:r>
            <a:endParaRPr/>
          </a:p>
        </p:txBody>
      </p:sp>
      <p:sp>
        <p:nvSpPr>
          <p:cNvPr id="811" name="Google Shape;811;p124"/>
          <p:cNvSpPr txBox="1">
            <a:spLocks noGrp="1"/>
          </p:cNvSpPr>
          <p:nvPr>
            <p:ph type="body" idx="1"/>
          </p:nvPr>
        </p:nvSpPr>
        <p:spPr>
          <a:xfrm>
            <a:off x="685801" y="1128409"/>
            <a:ext cx="10967935" cy="53502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Why Comments?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pieces of text notes that are added to a program in order to describe something about the program or provide any information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comments make the programs more human readable and easier to understand</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any statement written as comments is non-executable.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compiler and interpreter ignore these statements while compiling the program.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do not affect the flow of the program or the output.</a:t>
            </a:r>
            <a:endParaRPr/>
          </a:p>
          <a:p>
            <a:pPr marL="285750" lvl="0" indent="-171450" algn="l" rtl="0">
              <a:spcBef>
                <a:spcPts val="1000"/>
              </a:spcBef>
              <a:spcAft>
                <a:spcPts val="0"/>
              </a:spcAft>
              <a:buSzPts val="1800"/>
              <a:buNone/>
            </a:pP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25"/>
          <p:cNvSpPr txBox="1">
            <a:spLocks noGrp="1"/>
          </p:cNvSpPr>
          <p:nvPr>
            <p:ph type="body" idx="1"/>
          </p:nvPr>
        </p:nvSpPr>
        <p:spPr>
          <a:xfrm>
            <a:off x="486384" y="953310"/>
            <a:ext cx="11245174" cy="6070059"/>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2800"/>
              <a:buFont typeface="Noto Sans Symbols"/>
              <a:buNone/>
            </a:pPr>
            <a:r>
              <a:rPr lang="en-IN" sz="2800" b="1">
                <a:solidFill>
                  <a:srgbClr val="F3B9B4"/>
                </a:solidFill>
                <a:latin typeface="Times New Roman"/>
                <a:ea typeface="Times New Roman"/>
                <a:cs typeface="Times New Roman"/>
                <a:sym typeface="Times New Roman"/>
              </a:rPr>
              <a:t>Uses of Comments</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Code Description</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Information about the Source Code</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Planning and Debugging</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Automatic documentation generation</a:t>
            </a:r>
            <a:endParaRPr/>
          </a:p>
          <a:p>
            <a:pPr marL="0" lvl="0" indent="0" algn="l"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Types of Comments in Java</a:t>
            </a:r>
            <a:endParaRPr sz="2800">
              <a:latin typeface="Times New Roman"/>
              <a:ea typeface="Times New Roman"/>
              <a:cs typeface="Times New Roman"/>
              <a:sym typeface="Times New Roman"/>
            </a:endParaRPr>
          </a:p>
          <a:p>
            <a:pPr marL="285750" lvl="0" indent="-285750" algn="l" rtl="0">
              <a:spcBef>
                <a:spcPts val="1000"/>
              </a:spcBef>
              <a:spcAft>
                <a:spcPts val="0"/>
              </a:spcAft>
              <a:buSzPts val="2800"/>
              <a:buChar char="•"/>
            </a:pPr>
            <a:r>
              <a:rPr lang="en-IN" sz="2800" b="1">
                <a:latin typeface="Times New Roman"/>
                <a:ea typeface="Times New Roman"/>
                <a:cs typeface="Times New Roman"/>
                <a:sym typeface="Times New Roman"/>
              </a:rPr>
              <a:t>Single line Comment:</a:t>
            </a:r>
            <a:endParaRPr/>
          </a:p>
          <a:p>
            <a:pPr marL="0" lvl="0" indent="0" algn="l"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			//</a:t>
            </a:r>
            <a:r>
              <a:rPr lang="en-IN" sz="2800">
                <a:solidFill>
                  <a:srgbClr val="F3B9B4"/>
                </a:solidFill>
                <a:latin typeface="Times New Roman"/>
                <a:ea typeface="Times New Roman"/>
                <a:cs typeface="Times New Roman"/>
                <a:sym typeface="Times New Roman"/>
              </a:rPr>
              <a:t> This represents a single line Comment</a:t>
            </a:r>
            <a:endParaRPr/>
          </a:p>
          <a:p>
            <a:pPr marL="285750" lvl="0" indent="-285750" algn="l" rtl="0">
              <a:spcBef>
                <a:spcPts val="1000"/>
              </a:spcBef>
              <a:spcAft>
                <a:spcPts val="0"/>
              </a:spcAft>
              <a:buSzPts val="2800"/>
              <a:buChar char="•"/>
            </a:pPr>
            <a:r>
              <a:rPr lang="en-IN" sz="2800" b="1">
                <a:latin typeface="Times New Roman"/>
                <a:ea typeface="Times New Roman"/>
                <a:cs typeface="Times New Roman"/>
                <a:sym typeface="Times New Roman"/>
              </a:rPr>
              <a:t>Multi-line Comment:</a:t>
            </a:r>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 This is multi-line comment statement 1</a:t>
            </a:r>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This is multi-line comment statement 2 */</a:t>
            </a:r>
            <a:endParaRPr sz="2800">
              <a:latin typeface="Times New Roman"/>
              <a:ea typeface="Times New Roman"/>
              <a:cs typeface="Times New Roman"/>
              <a:sym typeface="Times New Roman"/>
            </a:endParaRPr>
          </a:p>
          <a:p>
            <a:pPr marL="285750" lvl="0" indent="-285750" algn="l" rtl="0">
              <a:spcBef>
                <a:spcPts val="1000"/>
              </a:spcBef>
              <a:spcAft>
                <a:spcPts val="0"/>
              </a:spcAft>
              <a:buSzPts val="2800"/>
              <a:buFont typeface="Noto Sans Symbols"/>
              <a:buNone/>
            </a:pPr>
            <a:br>
              <a:rPr lang="en-IN" sz="2800">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26"/>
          <p:cNvSpPr txBox="1">
            <a:spLocks noGrp="1"/>
          </p:cNvSpPr>
          <p:nvPr>
            <p:ph type="body" idx="1"/>
          </p:nvPr>
        </p:nvSpPr>
        <p:spPr>
          <a:xfrm>
            <a:off x="505838" y="609601"/>
            <a:ext cx="11167353" cy="56387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latin typeface="Times New Roman"/>
                <a:ea typeface="Times New Roman"/>
                <a:cs typeface="Times New Roman"/>
                <a:sym typeface="Times New Roman"/>
              </a:rPr>
              <a:t>Documentation Comment: </a:t>
            </a:r>
            <a:r>
              <a:rPr lang="en-IN" sz="2800">
                <a:latin typeface="Times New Roman"/>
                <a:ea typeface="Times New Roman"/>
                <a:cs typeface="Times New Roman"/>
                <a:sym typeface="Times New Roman"/>
              </a:rPr>
              <a:t>doc comments above the methods or classes which we want to document.</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 JDK Javadoc tool uses these doc comments to automatically prepare documentation of the source code. </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This comment is very much similar to multi-line comment except for an extra “*”.</a:t>
            </a:r>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 This represents documentation comments.</a:t>
            </a:r>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This is Javadoc</a:t>
            </a:r>
            <a:endParaRPr sz="2800">
              <a:solidFill>
                <a:srgbClr val="F3B9B4"/>
              </a:solidFill>
              <a:latin typeface="Times New Roman"/>
              <a:ea typeface="Times New Roman"/>
              <a:cs typeface="Times New Roman"/>
              <a:sym typeface="Times New Roman"/>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@author Ipsita</a:t>
            </a:r>
            <a:endParaRPr sz="2800">
              <a:solidFill>
                <a:srgbClr val="F3B9B4"/>
              </a:solidFill>
              <a:latin typeface="Times New Roman"/>
              <a:ea typeface="Times New Roman"/>
              <a:cs typeface="Times New Roman"/>
              <a:sym typeface="Times New Roman"/>
            </a:endParaRPr>
          </a:p>
          <a:p>
            <a:pPr marL="0" lvl="0" indent="0" algn="l" rtl="0">
              <a:spcBef>
                <a:spcPts val="1000"/>
              </a:spcBef>
              <a:spcAft>
                <a:spcPts val="0"/>
              </a:spcAft>
              <a:buSzPts val="2800"/>
              <a:buNone/>
            </a:pPr>
            <a:r>
              <a:rPr lang="en-IN" sz="2800">
                <a:solidFill>
                  <a:srgbClr val="F3B9B4"/>
                </a:solidFill>
                <a:latin typeface="Times New Roman"/>
                <a:ea typeface="Times New Roman"/>
                <a:cs typeface="Times New Roman"/>
                <a:sym typeface="Times New Roman"/>
              </a:rPr>
              <a:t>     **/</a:t>
            </a:r>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p:txBody>
      </p:sp>
      <p:sp>
        <p:nvSpPr>
          <p:cNvPr id="822" name="Google Shape;822;p12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27"/>
          <p:cNvSpPr txBox="1">
            <a:spLocks noGrp="1"/>
          </p:cNvSpPr>
          <p:nvPr>
            <p:ph type="title"/>
          </p:nvPr>
        </p:nvSpPr>
        <p:spPr>
          <a:xfrm>
            <a:off x="666347" y="515432"/>
            <a:ext cx="10131425" cy="61777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240"/>
              <a:buFont typeface="Times New Roman"/>
              <a:buNone/>
            </a:pPr>
            <a:r>
              <a:rPr lang="en-IN" sz="3240" b="1">
                <a:solidFill>
                  <a:srgbClr val="F3B9B4"/>
                </a:solidFill>
                <a:latin typeface="Times New Roman"/>
                <a:ea typeface="Times New Roman"/>
                <a:cs typeface="Times New Roman"/>
                <a:sym typeface="Times New Roman"/>
              </a:rPr>
              <a:t>JAVA GARBAGE COLLECTION</a:t>
            </a:r>
            <a:br>
              <a:rPr lang="en-IN" sz="3240" b="1">
                <a:solidFill>
                  <a:srgbClr val="F3B9B4"/>
                </a:solidFill>
                <a:latin typeface="Times New Roman"/>
                <a:ea typeface="Times New Roman"/>
                <a:cs typeface="Times New Roman"/>
                <a:sym typeface="Times New Roman"/>
              </a:rPr>
            </a:br>
            <a:endParaRPr sz="3240" b="1">
              <a:solidFill>
                <a:srgbClr val="F3B9B4"/>
              </a:solidFill>
              <a:latin typeface="Times New Roman"/>
              <a:ea typeface="Times New Roman"/>
              <a:cs typeface="Times New Roman"/>
              <a:sym typeface="Times New Roman"/>
            </a:endParaRPr>
          </a:p>
        </p:txBody>
      </p:sp>
      <p:sp>
        <p:nvSpPr>
          <p:cNvPr id="828" name="Google Shape;828;p127"/>
          <p:cNvSpPr txBox="1">
            <a:spLocks noGrp="1"/>
          </p:cNvSpPr>
          <p:nvPr>
            <p:ph type="body" idx="1"/>
          </p:nvPr>
        </p:nvSpPr>
        <p:spPr>
          <a:xfrm>
            <a:off x="389105" y="1070042"/>
            <a:ext cx="11400817" cy="5491331"/>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In java, garbage means </a:t>
            </a:r>
            <a:r>
              <a:rPr lang="en-IN" sz="2800" b="1">
                <a:solidFill>
                  <a:schemeClr val="accent4"/>
                </a:solidFill>
                <a:latin typeface="Times New Roman"/>
                <a:ea typeface="Times New Roman"/>
                <a:cs typeface="Times New Roman"/>
                <a:sym typeface="Times New Roman"/>
              </a:rPr>
              <a:t>unreferenced objects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process of reclaiming the runtime unused memory automatically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way to </a:t>
            </a:r>
            <a:r>
              <a:rPr lang="en-IN" sz="2800" b="1">
                <a:solidFill>
                  <a:schemeClr val="accent4"/>
                </a:solidFill>
                <a:latin typeface="Times New Roman"/>
                <a:ea typeface="Times New Roman"/>
                <a:cs typeface="Times New Roman"/>
                <a:sym typeface="Times New Roman"/>
              </a:rPr>
              <a:t>destroy the unused objects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free() function in C language and delete() in C++</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in java it is performed automatically --&gt; better memory management</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Advantage of Garbage Collection</a:t>
            </a:r>
            <a:endParaRPr/>
          </a:p>
          <a:p>
            <a:pPr marL="742950" lvl="1" indent="-285750" algn="just" rtl="0">
              <a:spcBef>
                <a:spcPts val="1000"/>
              </a:spcBef>
              <a:spcAft>
                <a:spcPts val="0"/>
              </a:spcAft>
              <a:buSzPts val="2400"/>
              <a:buFont typeface="Noto Sans Symbols"/>
              <a:buChar char="⮚"/>
            </a:pPr>
            <a:r>
              <a:rPr lang="en-IN" sz="2400">
                <a:latin typeface="Times New Roman"/>
                <a:ea typeface="Times New Roman"/>
                <a:cs typeface="Times New Roman"/>
                <a:sym typeface="Times New Roman"/>
              </a:rPr>
              <a:t>It makes </a:t>
            </a:r>
            <a:r>
              <a:rPr lang="en-IN" sz="2400" b="1">
                <a:solidFill>
                  <a:srgbClr val="92D050"/>
                </a:solidFill>
                <a:latin typeface="Times New Roman"/>
                <a:ea typeface="Times New Roman"/>
                <a:cs typeface="Times New Roman"/>
                <a:sym typeface="Times New Roman"/>
              </a:rPr>
              <a:t>java memory efficient </a:t>
            </a:r>
            <a:r>
              <a:rPr lang="en-IN" sz="2400">
                <a:latin typeface="Times New Roman"/>
                <a:ea typeface="Times New Roman"/>
                <a:cs typeface="Times New Roman"/>
                <a:sym typeface="Times New Roman"/>
              </a:rPr>
              <a:t>because garbage collector removes the unreferenced objects from heap memory.</a:t>
            </a:r>
            <a:endParaRPr/>
          </a:p>
          <a:p>
            <a:pPr marL="742950" lvl="1" indent="-285750" algn="just" rtl="0">
              <a:spcBef>
                <a:spcPts val="1000"/>
              </a:spcBef>
              <a:spcAft>
                <a:spcPts val="0"/>
              </a:spcAft>
              <a:buSzPts val="2400"/>
              <a:buFont typeface="Noto Sans Symbols"/>
              <a:buChar char="⮚"/>
            </a:pPr>
            <a:r>
              <a:rPr lang="en-IN" sz="2400">
                <a:latin typeface="Times New Roman"/>
                <a:ea typeface="Times New Roman"/>
                <a:cs typeface="Times New Roman"/>
                <a:sym typeface="Times New Roman"/>
              </a:rPr>
              <a:t>It is </a:t>
            </a:r>
            <a:r>
              <a:rPr lang="en-IN" sz="2400" b="1">
                <a:solidFill>
                  <a:schemeClr val="accent4"/>
                </a:solidFill>
                <a:latin typeface="Times New Roman"/>
                <a:ea typeface="Times New Roman"/>
                <a:cs typeface="Times New Roman"/>
                <a:sym typeface="Times New Roman"/>
              </a:rPr>
              <a:t>automatically done by the garbage collector</a:t>
            </a:r>
            <a:endParaRPr sz="2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body" idx="1"/>
          </p:nvPr>
        </p:nvSpPr>
        <p:spPr>
          <a:xfrm>
            <a:off x="740979" y="504497"/>
            <a:ext cx="11102678" cy="6026932"/>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b="1">
                <a:latin typeface="Times New Roman"/>
                <a:ea typeface="Times New Roman"/>
                <a:cs typeface="Times New Roman"/>
                <a:sym typeface="Times New Roman"/>
              </a:rPr>
              <a:t>Object-oriented Design</a:t>
            </a:r>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collection of objects or entities</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each object is associated with a set of functions called methods</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 data internal to an object cannot be accessed directly by other objects</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decentralised system, no globally shared data</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 </a:t>
            </a:r>
            <a:r>
              <a:rPr lang="en-IN" sz="2400">
                <a:latin typeface="Times New Roman"/>
                <a:ea typeface="Times New Roman"/>
                <a:cs typeface="Times New Roman"/>
                <a:sym typeface="Times New Roman"/>
              </a:rPr>
              <a:t>Eg: Library automation software</a:t>
            </a:r>
            <a:endParaRPr/>
          </a:p>
          <a:p>
            <a:pPr marL="1200150" lvl="2" indent="-285750" algn="just" rtl="0">
              <a:spcBef>
                <a:spcPts val="1000"/>
              </a:spcBef>
              <a:spcAft>
                <a:spcPts val="0"/>
              </a:spcAft>
              <a:buSzPts val="2400"/>
              <a:buChar char="•"/>
            </a:pPr>
            <a:r>
              <a:rPr lang="en-IN" sz="2400">
                <a:latin typeface="Times New Roman"/>
                <a:ea typeface="Times New Roman"/>
                <a:cs typeface="Times New Roman"/>
                <a:sym typeface="Times New Roman"/>
              </a:rPr>
              <a:t>Each library member may be a separate object with its own data &amp; functions to operate on stored data</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28"/>
          <p:cNvSpPr txBox="1">
            <a:spLocks noGrp="1"/>
          </p:cNvSpPr>
          <p:nvPr>
            <p:ph type="title"/>
          </p:nvPr>
        </p:nvSpPr>
        <p:spPr>
          <a:xfrm>
            <a:off x="1030287" y="231775"/>
            <a:ext cx="10131425" cy="10328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200"/>
              <a:buFont typeface="Times New Roman"/>
              <a:buNone/>
            </a:pPr>
            <a:r>
              <a:rPr lang="en-IN" sz="3200" b="1">
                <a:solidFill>
                  <a:srgbClr val="F3B9B4"/>
                </a:solidFill>
                <a:latin typeface="Times New Roman"/>
                <a:ea typeface="Times New Roman"/>
                <a:cs typeface="Times New Roman"/>
                <a:sym typeface="Times New Roman"/>
              </a:rPr>
              <a:t>UNREFERENCED OBJECTS</a:t>
            </a:r>
            <a:br>
              <a:rPr lang="en-IN" sz="3200" b="1">
                <a:solidFill>
                  <a:srgbClr val="F3B9B4"/>
                </a:solidFill>
                <a:latin typeface="Times New Roman"/>
                <a:ea typeface="Times New Roman"/>
                <a:cs typeface="Times New Roman"/>
                <a:sym typeface="Times New Roman"/>
              </a:rPr>
            </a:br>
            <a:endParaRPr sz="3200" b="1">
              <a:solidFill>
                <a:srgbClr val="F3B9B4"/>
              </a:solidFill>
              <a:latin typeface="Times New Roman"/>
              <a:ea typeface="Times New Roman"/>
              <a:cs typeface="Times New Roman"/>
              <a:sym typeface="Times New Roman"/>
            </a:endParaRPr>
          </a:p>
        </p:txBody>
      </p:sp>
      <p:sp>
        <p:nvSpPr>
          <p:cNvPr id="834" name="Google Shape;834;p128"/>
          <p:cNvSpPr txBox="1">
            <a:spLocks noGrp="1"/>
          </p:cNvSpPr>
          <p:nvPr>
            <p:ph type="body" idx="1"/>
          </p:nvPr>
        </p:nvSpPr>
        <p:spPr>
          <a:xfrm>
            <a:off x="894944" y="914400"/>
            <a:ext cx="10967159" cy="5369668"/>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2800"/>
              <a:buFont typeface="Noto Sans Symbols"/>
              <a:buNone/>
            </a:pPr>
            <a:endParaRPr sz="2800">
              <a:latin typeface="Times New Roman"/>
              <a:ea typeface="Times New Roman"/>
              <a:cs typeface="Times New Roman"/>
              <a:sym typeface="Times New Roman"/>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By nulling the reference</a:t>
            </a:r>
            <a:endParaRPr/>
          </a:p>
          <a:p>
            <a:pPr marL="285750" lvl="0" indent="-285750" algn="l" rtl="0">
              <a:spcBef>
                <a:spcPts val="1000"/>
              </a:spcBef>
              <a:spcAft>
                <a:spcPts val="0"/>
              </a:spcAft>
              <a:buSzPts val="2800"/>
              <a:buFont typeface="Noto Sans Symbols"/>
              <a:buNone/>
            </a:pPr>
            <a:r>
              <a:rPr lang="en-IN" sz="2800">
                <a:latin typeface="Times New Roman"/>
                <a:ea typeface="Times New Roman"/>
                <a:cs typeface="Times New Roman"/>
                <a:sym typeface="Times New Roman"/>
              </a:rPr>
              <a:t>			   med  p = </a:t>
            </a:r>
            <a:r>
              <a:rPr lang="en-IN" sz="2800" b="1">
                <a:latin typeface="Times New Roman"/>
                <a:ea typeface="Times New Roman"/>
                <a:cs typeface="Times New Roman"/>
                <a:sym typeface="Times New Roman"/>
              </a:rPr>
              <a:t>new</a:t>
            </a:r>
            <a:r>
              <a:rPr lang="en-IN" sz="2800">
                <a:latin typeface="Times New Roman"/>
                <a:ea typeface="Times New Roman"/>
                <a:cs typeface="Times New Roman"/>
                <a:sym typeface="Times New Roman"/>
              </a:rPr>
              <a:t> med();  </a:t>
            </a:r>
            <a:endParaRPr/>
          </a:p>
          <a:p>
            <a:pPr marL="285750" lvl="0" indent="-285750" algn="l" rtl="0">
              <a:spcBef>
                <a:spcPts val="1000"/>
              </a:spcBef>
              <a:spcAft>
                <a:spcPts val="0"/>
              </a:spcAft>
              <a:buSzPts val="2800"/>
              <a:buFont typeface="Noto Sans Symbols"/>
              <a:buNone/>
            </a:pPr>
            <a:r>
              <a:rPr lang="en-IN" sz="2800">
                <a:latin typeface="Times New Roman"/>
                <a:ea typeface="Times New Roman"/>
                <a:cs typeface="Times New Roman"/>
                <a:sym typeface="Times New Roman"/>
              </a:rPr>
              <a:t>		        p = </a:t>
            </a:r>
            <a:r>
              <a:rPr lang="en-IN" sz="2800" b="1">
                <a:latin typeface="Times New Roman"/>
                <a:ea typeface="Times New Roman"/>
                <a:cs typeface="Times New Roman"/>
                <a:sym typeface="Times New Roman"/>
              </a:rPr>
              <a:t>null</a:t>
            </a:r>
            <a:r>
              <a:rPr lang="en-IN" sz="2800">
                <a:latin typeface="Times New Roman"/>
                <a:ea typeface="Times New Roman"/>
                <a:cs typeface="Times New Roman"/>
                <a:sym typeface="Times New Roman"/>
              </a:rPr>
              <a:t>;  </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By assigning a reference to another</a:t>
            </a:r>
            <a:endParaRPr/>
          </a:p>
          <a:p>
            <a:pPr marL="285750" lvl="0" indent="-285750" algn="l" rtl="0">
              <a:spcBef>
                <a:spcPts val="1000"/>
              </a:spcBef>
              <a:spcAft>
                <a:spcPts val="0"/>
              </a:spcAft>
              <a:buSzPts val="2800"/>
              <a:buFont typeface="Noto Sans Symbols"/>
              <a:buNone/>
            </a:pPr>
            <a:r>
              <a:rPr lang="en-IN" sz="2800">
                <a:latin typeface="Times New Roman"/>
                <a:ea typeface="Times New Roman"/>
                <a:cs typeface="Times New Roman"/>
                <a:sym typeface="Times New Roman"/>
              </a:rPr>
              <a:t>					med q=</a:t>
            </a:r>
            <a:r>
              <a:rPr lang="en-IN" sz="2800" b="1">
                <a:latin typeface="Times New Roman"/>
                <a:ea typeface="Times New Roman"/>
                <a:cs typeface="Times New Roman"/>
                <a:sym typeface="Times New Roman"/>
              </a:rPr>
              <a:t>new</a:t>
            </a:r>
            <a:r>
              <a:rPr lang="en-IN" sz="2800">
                <a:latin typeface="Times New Roman"/>
                <a:ea typeface="Times New Roman"/>
                <a:cs typeface="Times New Roman"/>
                <a:sym typeface="Times New Roman"/>
              </a:rPr>
              <a:t> med();  </a:t>
            </a:r>
            <a:endParaRPr/>
          </a:p>
          <a:p>
            <a:pPr marL="285750" lvl="0" indent="-285750" algn="l" rtl="0">
              <a:spcBef>
                <a:spcPts val="1000"/>
              </a:spcBef>
              <a:spcAft>
                <a:spcPts val="0"/>
              </a:spcAft>
              <a:buSzPts val="2800"/>
              <a:buFont typeface="Noto Sans Symbols"/>
              <a:buNone/>
            </a:pPr>
            <a:r>
              <a:rPr lang="en-IN" sz="2800">
                <a:latin typeface="Times New Roman"/>
                <a:ea typeface="Times New Roman"/>
                <a:cs typeface="Times New Roman"/>
                <a:sym typeface="Times New Roman"/>
              </a:rPr>
              <a:t>                     med r=</a:t>
            </a:r>
            <a:r>
              <a:rPr lang="en-IN" sz="2800" b="1">
                <a:latin typeface="Times New Roman"/>
                <a:ea typeface="Times New Roman"/>
                <a:cs typeface="Times New Roman"/>
                <a:sym typeface="Times New Roman"/>
              </a:rPr>
              <a:t>new</a:t>
            </a:r>
            <a:r>
              <a:rPr lang="en-IN" sz="2800">
                <a:latin typeface="Times New Roman"/>
                <a:ea typeface="Times New Roman"/>
                <a:cs typeface="Times New Roman"/>
                <a:sym typeface="Times New Roman"/>
              </a:rPr>
              <a:t> med();  </a:t>
            </a:r>
            <a:endParaRPr/>
          </a:p>
          <a:p>
            <a:pPr marL="285750" lvl="0" indent="-285750" algn="l" rtl="0">
              <a:spcBef>
                <a:spcPts val="1000"/>
              </a:spcBef>
              <a:spcAft>
                <a:spcPts val="0"/>
              </a:spcAft>
              <a:buSzPts val="2800"/>
              <a:buFont typeface="Noto Sans Symbols"/>
              <a:buNone/>
            </a:pPr>
            <a:r>
              <a:rPr lang="en-IN" sz="2800">
                <a:latin typeface="Times New Roman"/>
                <a:ea typeface="Times New Roman"/>
                <a:cs typeface="Times New Roman"/>
                <a:sym typeface="Times New Roman"/>
              </a:rPr>
              <a:t>                     q=r;     </a:t>
            </a:r>
            <a:r>
              <a:rPr lang="en-IN" sz="2000">
                <a:solidFill>
                  <a:srgbClr val="F3B9B4"/>
                </a:solidFill>
                <a:latin typeface="Times New Roman"/>
                <a:ea typeface="Times New Roman"/>
                <a:cs typeface="Times New Roman"/>
                <a:sym typeface="Times New Roman"/>
              </a:rPr>
              <a:t>//now the first object referred by q is available for garbage collection </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By anonymous object </a:t>
            </a:r>
            <a:endParaRPr/>
          </a:p>
          <a:p>
            <a:pPr marL="0" lvl="0" indent="0" algn="l" rtl="0">
              <a:spcBef>
                <a:spcPts val="1000"/>
              </a:spcBef>
              <a:spcAft>
                <a:spcPts val="0"/>
              </a:spcAft>
              <a:buSzPts val="2800"/>
              <a:buNone/>
            </a:pPr>
            <a:r>
              <a:rPr lang="en-IN" sz="2800" b="1">
                <a:latin typeface="Times New Roman"/>
                <a:ea typeface="Times New Roman"/>
                <a:cs typeface="Times New Roman"/>
                <a:sym typeface="Times New Roman"/>
              </a:rPr>
              <a:t>				new</a:t>
            </a:r>
            <a:r>
              <a:rPr lang="en-IN" sz="2800">
                <a:latin typeface="Times New Roman"/>
                <a:ea typeface="Times New Roman"/>
                <a:cs typeface="Times New Roman"/>
                <a:sym typeface="Times New Roman"/>
              </a:rPr>
              <a:t> med();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29"/>
          <p:cNvSpPr txBox="1">
            <a:spLocks noGrp="1"/>
          </p:cNvSpPr>
          <p:nvPr>
            <p:ph type="title"/>
          </p:nvPr>
        </p:nvSpPr>
        <p:spPr>
          <a:xfrm>
            <a:off x="685801" y="181585"/>
            <a:ext cx="10131425" cy="9468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600"/>
              <a:buFont typeface="Times New Roman"/>
              <a:buNone/>
            </a:pPr>
            <a:r>
              <a:rPr lang="en-IN" b="1">
                <a:solidFill>
                  <a:srgbClr val="F3B9B4"/>
                </a:solidFill>
                <a:latin typeface="Times New Roman"/>
                <a:ea typeface="Times New Roman"/>
                <a:cs typeface="Times New Roman"/>
                <a:sym typeface="Times New Roman"/>
              </a:rPr>
              <a:t>LEXICAL ISSUES</a:t>
            </a:r>
            <a:endParaRPr/>
          </a:p>
        </p:txBody>
      </p:sp>
      <p:sp>
        <p:nvSpPr>
          <p:cNvPr id="840" name="Google Shape;840;p129"/>
          <p:cNvSpPr txBox="1">
            <a:spLocks noGrp="1"/>
          </p:cNvSpPr>
          <p:nvPr>
            <p:ph type="body" idx="1"/>
          </p:nvPr>
        </p:nvSpPr>
        <p:spPr>
          <a:xfrm>
            <a:off x="631487" y="1896894"/>
            <a:ext cx="11197347" cy="4961106"/>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Java programs is a collection of White spaces, Identifiers, comments, Literals, Operators, Separators &amp; Keywords.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 Compilation, characters 🡪 series of tokens</a:t>
            </a:r>
            <a:endParaRPr sz="2800">
              <a:latin typeface="Times New Roman"/>
              <a:ea typeface="Times New Roman"/>
              <a:cs typeface="Times New Roman"/>
              <a:sym typeface="Times New Roman"/>
            </a:endParaRPr>
          </a:p>
          <a:p>
            <a:pPr marL="0" lvl="0" indent="0" algn="just"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1.Whitespace</a:t>
            </a:r>
            <a:r>
              <a:rPr lang="en-IN" sz="2800" b="1">
                <a:latin typeface="Times New Roman"/>
                <a:ea typeface="Times New Roman"/>
                <a:cs typeface="Times New Roman"/>
                <a:sym typeface="Times New Roman"/>
              </a:rPr>
              <a:t> </a:t>
            </a: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java is a free-form language.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need not follow any special indentation rules.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program could have been written all on one line or in any other strange way you felt like typing it, as long as there was at least one whitespace character between each token that was not already delineated by an operator or separator</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whitespace is a space, tab, or newline</a:t>
            </a: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0"/>
          <p:cNvSpPr txBox="1">
            <a:spLocks noGrp="1"/>
          </p:cNvSpPr>
          <p:nvPr>
            <p:ph type="body" idx="1"/>
          </p:nvPr>
        </p:nvSpPr>
        <p:spPr>
          <a:xfrm>
            <a:off x="685801" y="330741"/>
            <a:ext cx="10966268" cy="6331316"/>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2. Identifiers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Identifiers are used to </a:t>
            </a:r>
            <a:r>
              <a:rPr lang="en-IN" sz="2400">
                <a:solidFill>
                  <a:srgbClr val="92D050"/>
                </a:solidFill>
                <a:latin typeface="Times New Roman"/>
                <a:ea typeface="Times New Roman"/>
                <a:cs typeface="Times New Roman"/>
                <a:sym typeface="Times New Roman"/>
              </a:rPr>
              <a:t>name things, such as classes, variables, and methods</a:t>
            </a:r>
            <a:r>
              <a:rPr lang="en-IN" sz="2400">
                <a:latin typeface="Times New Roman"/>
                <a:ea typeface="Times New Roman"/>
                <a:cs typeface="Times New Roman"/>
                <a:sym typeface="Times New Roman"/>
              </a:rPr>
              <a:t>.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An identifier may be any descriptive sequence of up of uppercase and lowercase letters, numbers, or the underscore and dollar-sign characters.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must not begin with a number, lest they be confused with a numeric literal.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Java is case-sensitive, so </a:t>
            </a:r>
            <a:r>
              <a:rPr lang="en-IN" sz="2400" b="1">
                <a:latin typeface="Times New Roman"/>
                <a:ea typeface="Times New Roman"/>
                <a:cs typeface="Times New Roman"/>
                <a:sym typeface="Times New Roman"/>
              </a:rPr>
              <a:t>VALUE </a:t>
            </a:r>
            <a:r>
              <a:rPr lang="en-IN" sz="2400">
                <a:latin typeface="Times New Roman"/>
                <a:ea typeface="Times New Roman"/>
                <a:cs typeface="Times New Roman"/>
                <a:sym typeface="Times New Roman"/>
              </a:rPr>
              <a:t>is a different identifier than </a:t>
            </a:r>
            <a:r>
              <a:rPr lang="en-IN" sz="2400" b="1">
                <a:latin typeface="Times New Roman"/>
                <a:ea typeface="Times New Roman"/>
                <a:cs typeface="Times New Roman"/>
                <a:sym typeface="Times New Roman"/>
              </a:rPr>
              <a:t>Value</a:t>
            </a:r>
            <a:r>
              <a:rPr lang="en-IN" sz="2400">
                <a:latin typeface="Times New Roman"/>
                <a:ea typeface="Times New Roman"/>
                <a:cs typeface="Times New Roman"/>
                <a:sym typeface="Times New Roman"/>
              </a:rPr>
              <a:t>. </a:t>
            </a:r>
            <a:endParaRPr/>
          </a:p>
          <a:p>
            <a:pPr marL="285750" lvl="0" indent="-285750" algn="l" rtl="0">
              <a:spcBef>
                <a:spcPts val="1000"/>
              </a:spcBef>
              <a:spcAft>
                <a:spcPts val="0"/>
              </a:spcAft>
              <a:buSzPts val="2400"/>
              <a:buNone/>
            </a:pPr>
            <a:r>
              <a:rPr lang="en-IN" sz="2400">
                <a:latin typeface="Times New Roman"/>
                <a:ea typeface="Times New Roman"/>
                <a:cs typeface="Times New Roman"/>
                <a:sym typeface="Times New Roman"/>
              </a:rPr>
              <a:t>Valid 🡪 AvgTemp, count, a4, $test, this_is_ok</a:t>
            </a:r>
            <a:endParaRPr sz="2400">
              <a:latin typeface="Times New Roman"/>
              <a:ea typeface="Times New Roman"/>
              <a:cs typeface="Times New Roman"/>
              <a:sym typeface="Times New Roman"/>
            </a:endParaRPr>
          </a:p>
          <a:p>
            <a:pPr marL="285750" lvl="0" indent="-285750" algn="l" rtl="0">
              <a:spcBef>
                <a:spcPts val="1000"/>
              </a:spcBef>
              <a:spcAft>
                <a:spcPts val="0"/>
              </a:spcAft>
              <a:buSzPts val="2400"/>
              <a:buNone/>
            </a:pPr>
            <a:r>
              <a:rPr lang="en-IN" sz="2400">
                <a:latin typeface="Times New Roman"/>
                <a:ea typeface="Times New Roman"/>
                <a:cs typeface="Times New Roman"/>
                <a:sym typeface="Times New Roman"/>
              </a:rPr>
              <a:t>Invalid🡪 2count, high-temp, Not/ok</a:t>
            </a:r>
            <a:endParaRPr sz="2400">
              <a:latin typeface="Times New Roman"/>
              <a:ea typeface="Times New Roman"/>
              <a:cs typeface="Times New Roman"/>
              <a:sym typeface="Times New Roman"/>
            </a:endParaRPr>
          </a:p>
          <a:p>
            <a:pPr marL="285750" lvl="0" indent="-285750" algn="l" rtl="0">
              <a:spcBef>
                <a:spcPts val="1000"/>
              </a:spcBef>
              <a:spcAft>
                <a:spcPts val="0"/>
              </a:spcAft>
              <a:buSzPts val="2400"/>
              <a:buFont typeface="Noto Sans Symbols"/>
              <a:buNone/>
            </a:pPr>
            <a:endParaRPr sz="2400" b="1">
              <a:solidFill>
                <a:srgbClr val="FF0000"/>
              </a:solidFill>
              <a:latin typeface="Times New Roman"/>
              <a:ea typeface="Times New Roman"/>
              <a:cs typeface="Times New Roman"/>
              <a:sym typeface="Times New Roman"/>
            </a:endParaRPr>
          </a:p>
          <a:p>
            <a:pPr marL="0" lvl="0" indent="0" algn="l"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3. Literals</a:t>
            </a:r>
            <a:br>
              <a:rPr lang="en-IN" sz="2400">
                <a:latin typeface="Times New Roman"/>
                <a:ea typeface="Times New Roman"/>
                <a:cs typeface="Times New Roman"/>
                <a:sym typeface="Times New Roman"/>
              </a:rPr>
            </a:br>
            <a:r>
              <a:rPr lang="en-IN" sz="2400">
                <a:latin typeface="Times New Roman"/>
                <a:ea typeface="Times New Roman"/>
                <a:cs typeface="Times New Roman"/>
                <a:sym typeface="Times New Roman"/>
              </a:rPr>
              <a:t>	A constant value in java is created by using a literal representation of it.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A literal can be used anywhere a value of its type is allowed.</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 100, 98.6, ‘X’, “This is a test”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113</a:t>
            </a:fld>
            <a:endParaRPr/>
          </a:p>
        </p:txBody>
      </p:sp>
      <p:sp>
        <p:nvSpPr>
          <p:cNvPr id="851" name="Google Shape;851;p131"/>
          <p:cNvSpPr txBox="1">
            <a:spLocks noGrp="1"/>
          </p:cNvSpPr>
          <p:nvPr>
            <p:ph type="body" idx="1"/>
          </p:nvPr>
        </p:nvSpPr>
        <p:spPr>
          <a:xfrm>
            <a:off x="685801" y="2142067"/>
            <a:ext cx="11083833" cy="438936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4. Separators </a:t>
            </a:r>
            <a:endParaRPr sz="2800">
              <a:solidFill>
                <a:srgbClr val="F3B9B4"/>
              </a:solidFill>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few characters that are used as separators.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commonly used separator in Java is the semicolon,  it is used to terminate statement </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pic>
        <p:nvPicPr>
          <p:cNvPr id="852" name="Google Shape;852;p131"/>
          <p:cNvPicPr preferRelativeResize="0"/>
          <p:nvPr/>
        </p:nvPicPr>
        <p:blipFill rotWithShape="1">
          <a:blip r:embed="rId3">
            <a:alphaModFix/>
          </a:blip>
          <a:srcRect/>
          <a:stretch/>
        </p:blipFill>
        <p:spPr>
          <a:xfrm>
            <a:off x="9538202" y="13064"/>
            <a:ext cx="2626048" cy="212900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graphicFrame>
        <p:nvGraphicFramePr>
          <p:cNvPr id="858" name="Google Shape;858;p132"/>
          <p:cNvGraphicFramePr/>
          <p:nvPr/>
        </p:nvGraphicFramePr>
        <p:xfrm>
          <a:off x="248195" y="180340"/>
          <a:ext cx="3000000" cy="3000000"/>
        </p:xfrm>
        <a:graphic>
          <a:graphicData uri="http://schemas.openxmlformats.org/drawingml/2006/table">
            <a:tbl>
              <a:tblPr firstRow="1" bandRow="1">
                <a:noFill/>
                <a:tableStyleId>{C9A6FECE-1187-44EA-8E43-102B6D779B16}</a:tableStyleId>
              </a:tblPr>
              <a:tblGrid>
                <a:gridCol w="1175375">
                  <a:extLst>
                    <a:ext uri="{9D8B030D-6E8A-4147-A177-3AD203B41FA5}">
                      <a16:colId xmlns:a16="http://schemas.microsoft.com/office/drawing/2014/main" val="20000"/>
                    </a:ext>
                  </a:extLst>
                </a:gridCol>
                <a:gridCol w="2260925">
                  <a:extLst>
                    <a:ext uri="{9D8B030D-6E8A-4147-A177-3AD203B41FA5}">
                      <a16:colId xmlns:a16="http://schemas.microsoft.com/office/drawing/2014/main" val="20001"/>
                    </a:ext>
                  </a:extLst>
                </a:gridCol>
                <a:gridCol w="8176575">
                  <a:extLst>
                    <a:ext uri="{9D8B030D-6E8A-4147-A177-3AD203B41FA5}">
                      <a16:colId xmlns:a16="http://schemas.microsoft.com/office/drawing/2014/main" val="20002"/>
                    </a:ext>
                  </a:extLst>
                </a:gridCol>
              </a:tblGrid>
              <a:tr h="331350">
                <a:tc>
                  <a:txBody>
                    <a:bodyPr/>
                    <a:lstStyle/>
                    <a:p>
                      <a:pPr marL="0" marR="0" lvl="0" indent="0" algn="ctr" rtl="0">
                        <a:spcBef>
                          <a:spcPts val="0"/>
                        </a:spcBef>
                        <a:spcAft>
                          <a:spcPts val="0"/>
                        </a:spcAft>
                        <a:buNone/>
                      </a:pPr>
                      <a:r>
                        <a:rPr lang="en-IN" sz="2400">
                          <a:solidFill>
                            <a:schemeClr val="dk2"/>
                          </a:solidFill>
                          <a:latin typeface="Times New Roman"/>
                          <a:ea typeface="Times New Roman"/>
                          <a:cs typeface="Times New Roman"/>
                          <a:sym typeface="Times New Roman"/>
                        </a:rPr>
                        <a:t>Symbol</a:t>
                      </a:r>
                      <a:endParaRPr/>
                    </a:p>
                  </a:txBody>
                  <a:tcPr marL="91450" marR="91450" marT="45725" marB="45725" anchor="ctr"/>
                </a:tc>
                <a:tc>
                  <a:txBody>
                    <a:bodyPr/>
                    <a:lstStyle/>
                    <a:p>
                      <a:pPr marL="0" marR="0" lvl="0" indent="0" algn="ctr" rtl="0">
                        <a:spcBef>
                          <a:spcPts val="0"/>
                        </a:spcBef>
                        <a:spcAft>
                          <a:spcPts val="0"/>
                        </a:spcAft>
                        <a:buNone/>
                      </a:pPr>
                      <a:r>
                        <a:rPr lang="en-IN" sz="2400">
                          <a:solidFill>
                            <a:schemeClr val="dk2"/>
                          </a:solidFill>
                          <a:latin typeface="Times New Roman"/>
                          <a:ea typeface="Times New Roman"/>
                          <a:cs typeface="Times New Roman"/>
                          <a:sym typeface="Times New Roman"/>
                        </a:rPr>
                        <a:t>Name</a:t>
                      </a:r>
                      <a:endParaRPr/>
                    </a:p>
                  </a:txBody>
                  <a:tcPr marL="91450" marR="91450" marT="45725" marB="45725" anchor="ctr"/>
                </a:tc>
                <a:tc>
                  <a:txBody>
                    <a:bodyPr/>
                    <a:lstStyle/>
                    <a:p>
                      <a:pPr marL="0" marR="0" lvl="0" indent="0" algn="ctr" rtl="0">
                        <a:spcBef>
                          <a:spcPts val="0"/>
                        </a:spcBef>
                        <a:spcAft>
                          <a:spcPts val="0"/>
                        </a:spcAft>
                        <a:buNone/>
                      </a:pPr>
                      <a:r>
                        <a:rPr lang="en-IN" sz="2400">
                          <a:solidFill>
                            <a:schemeClr val="dk2"/>
                          </a:solidFill>
                          <a:latin typeface="Times New Roman"/>
                          <a:ea typeface="Times New Roman"/>
                          <a:cs typeface="Times New Roman"/>
                          <a:sym typeface="Times New Roman"/>
                        </a:rPr>
                        <a:t>Purpose</a:t>
                      </a:r>
                      <a:endParaRPr/>
                    </a:p>
                  </a:txBody>
                  <a:tcPr marL="91450" marR="91450" marT="45725" marB="45725" anchor="ctr"/>
                </a:tc>
                <a:extLst>
                  <a:ext uri="{0D108BD9-81ED-4DB2-BD59-A6C34878D82A}">
                    <a16:rowId xmlns:a16="http://schemas.microsoft.com/office/drawing/2014/main" val="10000"/>
                  </a:ext>
                </a:extLst>
              </a:tr>
              <a:tr h="1388925">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 </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Parentheses </a:t>
                      </a:r>
                      <a:endParaRPr/>
                    </a:p>
                  </a:txBody>
                  <a:tcPr marL="91450" marR="91450" marT="45725" marB="45725" anchor="ctr"/>
                </a:tc>
                <a:tc>
                  <a:txBody>
                    <a:bodyPr/>
                    <a:lstStyle/>
                    <a:p>
                      <a:pPr marL="0" marR="0" lvl="0" indent="0" algn="just" rtl="0">
                        <a:spcBef>
                          <a:spcPts val="0"/>
                        </a:spcBef>
                        <a:spcAft>
                          <a:spcPts val="0"/>
                        </a:spcAft>
                        <a:buNone/>
                      </a:pPr>
                      <a:r>
                        <a:rPr lang="en-IN" sz="2200">
                          <a:latin typeface="Times New Roman"/>
                          <a:ea typeface="Times New Roman"/>
                          <a:cs typeface="Times New Roman"/>
                          <a:sym typeface="Times New Roman"/>
                        </a:rPr>
                        <a:t>Used to contain lists of parameters in method definition and invocation, defining precedence in expressions, containing expressions in control statements, and surrounding cast types. </a:t>
                      </a:r>
                      <a:endParaRPr/>
                    </a:p>
                  </a:txBody>
                  <a:tcPr marL="91450" marR="91450" marT="45725" marB="45725" anchor="ctr"/>
                </a:tc>
                <a:extLst>
                  <a:ext uri="{0D108BD9-81ED-4DB2-BD59-A6C34878D82A}">
                    <a16:rowId xmlns:a16="http://schemas.microsoft.com/office/drawing/2014/main" val="10001"/>
                  </a:ext>
                </a:extLst>
              </a:tr>
              <a:tr h="1062125">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 </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Braces </a:t>
                      </a:r>
                      <a:endParaRPr/>
                    </a:p>
                  </a:txBody>
                  <a:tcPr marL="91450" marR="91450" marT="45725" marB="45725" anchor="ctr"/>
                </a:tc>
                <a:tc>
                  <a:txBody>
                    <a:bodyPr/>
                    <a:lstStyle/>
                    <a:p>
                      <a:pPr marL="0" marR="0" lvl="0" indent="0" algn="just" rtl="0">
                        <a:spcBef>
                          <a:spcPts val="0"/>
                        </a:spcBef>
                        <a:spcAft>
                          <a:spcPts val="0"/>
                        </a:spcAft>
                        <a:buNone/>
                      </a:pPr>
                      <a:r>
                        <a:rPr lang="en-IN" sz="2200">
                          <a:latin typeface="Times New Roman"/>
                          <a:ea typeface="Times New Roman"/>
                          <a:cs typeface="Times New Roman"/>
                          <a:sym typeface="Times New Roman"/>
                        </a:rPr>
                        <a:t>Used to contain the values of automatically initialized arrays, used to define a block of code, for classes, methods, and local scopes. </a:t>
                      </a:r>
                      <a:endParaRPr/>
                    </a:p>
                  </a:txBody>
                  <a:tcPr marL="91450" marR="91450" marT="45725" marB="45725" anchor="ctr"/>
                </a:tc>
                <a:extLst>
                  <a:ext uri="{0D108BD9-81ED-4DB2-BD59-A6C34878D82A}">
                    <a16:rowId xmlns:a16="http://schemas.microsoft.com/office/drawing/2014/main" val="10002"/>
                  </a:ext>
                </a:extLst>
              </a:tr>
              <a:tr h="735300">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 </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Brackets </a:t>
                      </a:r>
                      <a:endParaRPr/>
                    </a:p>
                  </a:txBody>
                  <a:tcPr marL="91450" marR="91450" marT="45725" marB="45725" anchor="ctr"/>
                </a:tc>
                <a:tc>
                  <a:txBody>
                    <a:bodyPr/>
                    <a:lstStyle/>
                    <a:p>
                      <a:pPr marL="0" marR="0" lvl="0" indent="0" algn="just" rtl="0">
                        <a:spcBef>
                          <a:spcPts val="0"/>
                        </a:spcBef>
                        <a:spcAft>
                          <a:spcPts val="0"/>
                        </a:spcAft>
                        <a:buNone/>
                      </a:pPr>
                      <a:r>
                        <a:rPr lang="en-IN" sz="2200">
                          <a:latin typeface="Times New Roman"/>
                          <a:ea typeface="Times New Roman"/>
                          <a:cs typeface="Times New Roman"/>
                          <a:sym typeface="Times New Roman"/>
                        </a:rPr>
                        <a:t>Used to declare array types, used when dereferencing array values. </a:t>
                      </a:r>
                      <a:endParaRPr/>
                    </a:p>
                  </a:txBody>
                  <a:tcPr marL="91450" marR="91450" marT="45725" marB="45725" anchor="ctr"/>
                </a:tc>
                <a:extLst>
                  <a:ext uri="{0D108BD9-81ED-4DB2-BD59-A6C34878D82A}">
                    <a16:rowId xmlns:a16="http://schemas.microsoft.com/office/drawing/2014/main" val="10003"/>
                  </a:ext>
                </a:extLst>
              </a:tr>
              <a:tr h="408500">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 </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Semicolon </a:t>
                      </a:r>
                      <a:endParaRPr/>
                    </a:p>
                  </a:txBody>
                  <a:tcPr marL="91450" marR="91450" marT="45725" marB="45725" anchor="ctr"/>
                </a:tc>
                <a:tc>
                  <a:txBody>
                    <a:bodyPr/>
                    <a:lstStyle/>
                    <a:p>
                      <a:pPr marL="0" marR="0" lvl="0" indent="0" algn="just" rtl="0">
                        <a:spcBef>
                          <a:spcPts val="0"/>
                        </a:spcBef>
                        <a:spcAft>
                          <a:spcPts val="0"/>
                        </a:spcAft>
                        <a:buNone/>
                      </a:pPr>
                      <a:r>
                        <a:rPr lang="en-IN" sz="2200">
                          <a:latin typeface="Times New Roman"/>
                          <a:ea typeface="Times New Roman"/>
                          <a:cs typeface="Times New Roman"/>
                          <a:sym typeface="Times New Roman"/>
                        </a:rPr>
                        <a:t>Terminates statements. </a:t>
                      </a:r>
                      <a:endParaRPr/>
                    </a:p>
                  </a:txBody>
                  <a:tcPr marL="91450" marR="91450" marT="45725" marB="45725" anchor="ctr"/>
                </a:tc>
                <a:extLst>
                  <a:ext uri="{0D108BD9-81ED-4DB2-BD59-A6C34878D82A}">
                    <a16:rowId xmlns:a16="http://schemas.microsoft.com/office/drawing/2014/main" val="10004"/>
                  </a:ext>
                </a:extLst>
              </a:tr>
              <a:tr h="1062125">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 </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Comma </a:t>
                      </a:r>
                      <a:endParaRPr/>
                    </a:p>
                  </a:txBody>
                  <a:tcPr marL="91450" marR="91450" marT="45725" marB="45725" anchor="ctr"/>
                </a:tc>
                <a:tc>
                  <a:txBody>
                    <a:bodyPr/>
                    <a:lstStyle/>
                    <a:p>
                      <a:pPr marL="0" marR="0" lvl="0" indent="0" algn="just" rtl="0">
                        <a:spcBef>
                          <a:spcPts val="0"/>
                        </a:spcBef>
                        <a:spcAft>
                          <a:spcPts val="0"/>
                        </a:spcAft>
                        <a:buNone/>
                      </a:pPr>
                      <a:r>
                        <a:rPr lang="en-IN" sz="2200">
                          <a:latin typeface="Times New Roman"/>
                          <a:ea typeface="Times New Roman"/>
                          <a:cs typeface="Times New Roman"/>
                          <a:sym typeface="Times New Roman"/>
                        </a:rPr>
                        <a:t>Separates consecutive identifiers in a variable declaration, used to chain statements together inside a </a:t>
                      </a:r>
                      <a:r>
                        <a:rPr lang="en-IN" sz="2200" b="1">
                          <a:latin typeface="Times New Roman"/>
                          <a:ea typeface="Times New Roman"/>
                          <a:cs typeface="Times New Roman"/>
                          <a:sym typeface="Times New Roman"/>
                        </a:rPr>
                        <a:t>for </a:t>
                      </a:r>
                      <a:r>
                        <a:rPr lang="en-IN" sz="2200">
                          <a:latin typeface="Times New Roman"/>
                          <a:ea typeface="Times New Roman"/>
                          <a:cs typeface="Times New Roman"/>
                          <a:sym typeface="Times New Roman"/>
                        </a:rPr>
                        <a:t>statement. </a:t>
                      </a:r>
                      <a:endParaRPr/>
                    </a:p>
                  </a:txBody>
                  <a:tcPr marL="91450" marR="91450" marT="45725" marB="45725" anchor="ctr"/>
                </a:tc>
                <a:extLst>
                  <a:ext uri="{0D108BD9-81ED-4DB2-BD59-A6C34878D82A}">
                    <a16:rowId xmlns:a16="http://schemas.microsoft.com/office/drawing/2014/main" val="10005"/>
                  </a:ext>
                </a:extLst>
              </a:tr>
              <a:tr h="1388925">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a:t>
                      </a:r>
                      <a:endParaRPr/>
                    </a:p>
                  </a:txBody>
                  <a:tcPr marL="91450" marR="91450" marT="45725" marB="45725" anchor="ctr"/>
                </a:tc>
                <a:tc>
                  <a:txBody>
                    <a:bodyPr/>
                    <a:lstStyle/>
                    <a:p>
                      <a:pPr marL="0" marR="0" lvl="0" indent="0" algn="ctr" rtl="0">
                        <a:spcBef>
                          <a:spcPts val="0"/>
                        </a:spcBef>
                        <a:spcAft>
                          <a:spcPts val="0"/>
                        </a:spcAft>
                        <a:buNone/>
                      </a:pPr>
                      <a:r>
                        <a:rPr lang="en-IN" sz="2200">
                          <a:latin typeface="Times New Roman"/>
                          <a:ea typeface="Times New Roman"/>
                          <a:cs typeface="Times New Roman"/>
                          <a:sym typeface="Times New Roman"/>
                        </a:rPr>
                        <a:t>Period</a:t>
                      </a:r>
                      <a:endParaRPr/>
                    </a:p>
                  </a:txBody>
                  <a:tcPr marL="91450" marR="91450" marT="45725" marB="45725" anchor="ctr"/>
                </a:tc>
                <a:tc>
                  <a:txBody>
                    <a:bodyPr/>
                    <a:lstStyle/>
                    <a:p>
                      <a:pPr marL="0" marR="0" lvl="0" indent="0" algn="just" rtl="0">
                        <a:lnSpc>
                          <a:spcPct val="100000"/>
                        </a:lnSpc>
                        <a:spcBef>
                          <a:spcPts val="0"/>
                        </a:spcBef>
                        <a:spcAft>
                          <a:spcPts val="0"/>
                        </a:spcAft>
                        <a:buClr>
                          <a:schemeClr val="dk1"/>
                        </a:buClr>
                        <a:buSzPts val="2200"/>
                        <a:buFont typeface="Times New Roman"/>
                        <a:buNone/>
                      </a:pPr>
                      <a:r>
                        <a:rPr lang="en-IN" sz="2200">
                          <a:solidFill>
                            <a:schemeClr val="dk1"/>
                          </a:solidFill>
                          <a:latin typeface="Times New Roman"/>
                          <a:ea typeface="Times New Roman"/>
                          <a:cs typeface="Times New Roman"/>
                          <a:sym typeface="Times New Roman"/>
                        </a:rPr>
                        <a:t>Used to separate package names from subpackages and classes. Also used to separate a variable or method from a reference variable. </a:t>
                      </a:r>
                      <a:endParaRPr sz="2200">
                        <a:latin typeface="Times New Roman"/>
                        <a:ea typeface="Times New Roman"/>
                        <a:cs typeface="Times New Roman"/>
                        <a:sym typeface="Times New Roman"/>
                      </a:endParaRPr>
                    </a:p>
                    <a:p>
                      <a:pPr marL="0" marR="0" lvl="0" indent="0" algn="just" rtl="0">
                        <a:spcBef>
                          <a:spcPts val="0"/>
                        </a:spcBef>
                        <a:spcAft>
                          <a:spcPts val="0"/>
                        </a:spcAft>
                        <a:buNone/>
                      </a:pPr>
                      <a:endParaRPr sz="2200">
                        <a:latin typeface="Times New Roman"/>
                        <a:ea typeface="Times New Roman"/>
                        <a:cs typeface="Times New Roman"/>
                        <a:sym typeface="Times New Roman"/>
                      </a:endParaRPr>
                    </a:p>
                  </a:txBody>
                  <a:tcPr marL="91450" marR="91450" marT="45725" marB="457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33"/>
          <p:cNvSpPr txBox="1">
            <a:spLocks noGrp="1"/>
          </p:cNvSpPr>
          <p:nvPr>
            <p:ph type="body" idx="1"/>
          </p:nvPr>
        </p:nvSpPr>
        <p:spPr>
          <a:xfrm>
            <a:off x="685801" y="609601"/>
            <a:ext cx="10131425" cy="518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5. The Java Keywords</a:t>
            </a:r>
            <a:r>
              <a:rPr lang="en-IN" sz="2800" b="1">
                <a:latin typeface="Times New Roman"/>
                <a:ea typeface="Times New Roman"/>
                <a:cs typeface="Times New Roman"/>
                <a:sym typeface="Times New Roman"/>
              </a:rPr>
              <a:t> </a:t>
            </a: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There are 50 keywords currently defined in the Java language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keywords, combined with the syntax of the operators and separators, form the foundation of the Java language.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 cannot be used as identifiers.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cannot be used as names for a variable, class, or method. </a:t>
            </a:r>
            <a:endParaRPr/>
          </a:p>
          <a:p>
            <a:pPr marL="0" lvl="0" indent="0" algn="l" rtl="0">
              <a:spcBef>
                <a:spcPts val="1000"/>
              </a:spcBef>
              <a:spcAft>
                <a:spcPts val="0"/>
              </a:spcAft>
              <a:buSzPts val="1800"/>
              <a:buNone/>
            </a:pPr>
            <a:endParaRPr/>
          </a:p>
        </p:txBody>
      </p:sp>
      <p:sp>
        <p:nvSpPr>
          <p:cNvPr id="864" name="Google Shape;864;p13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graphicFrame>
        <p:nvGraphicFramePr>
          <p:cNvPr id="869" name="Google Shape;869;p134"/>
          <p:cNvGraphicFramePr/>
          <p:nvPr/>
        </p:nvGraphicFramePr>
        <p:xfrm>
          <a:off x="862149" y="719665"/>
          <a:ext cx="3000000" cy="3000000"/>
        </p:xfrm>
        <a:graphic>
          <a:graphicData uri="http://schemas.openxmlformats.org/drawingml/2006/table">
            <a:tbl>
              <a:tblPr firstRow="1" bandRow="1">
                <a:noFill/>
                <a:tableStyleId>{5175AEAA-551A-441D-BC2F-0C35369F91EF}</a:tableStyleId>
              </a:tblPr>
              <a:tblGrid>
                <a:gridCol w="1855700">
                  <a:extLst>
                    <a:ext uri="{9D8B030D-6E8A-4147-A177-3AD203B41FA5}">
                      <a16:colId xmlns:a16="http://schemas.microsoft.com/office/drawing/2014/main" val="20000"/>
                    </a:ext>
                  </a:extLst>
                </a:gridCol>
                <a:gridCol w="1855700">
                  <a:extLst>
                    <a:ext uri="{9D8B030D-6E8A-4147-A177-3AD203B41FA5}">
                      <a16:colId xmlns:a16="http://schemas.microsoft.com/office/drawing/2014/main" val="20001"/>
                    </a:ext>
                  </a:extLst>
                </a:gridCol>
                <a:gridCol w="1855700">
                  <a:extLst>
                    <a:ext uri="{9D8B030D-6E8A-4147-A177-3AD203B41FA5}">
                      <a16:colId xmlns:a16="http://schemas.microsoft.com/office/drawing/2014/main" val="20002"/>
                    </a:ext>
                  </a:extLst>
                </a:gridCol>
                <a:gridCol w="1855700">
                  <a:extLst>
                    <a:ext uri="{9D8B030D-6E8A-4147-A177-3AD203B41FA5}">
                      <a16:colId xmlns:a16="http://schemas.microsoft.com/office/drawing/2014/main" val="20003"/>
                    </a:ext>
                  </a:extLst>
                </a:gridCol>
                <a:gridCol w="2322125">
                  <a:extLst>
                    <a:ext uri="{9D8B030D-6E8A-4147-A177-3AD203B41FA5}">
                      <a16:colId xmlns:a16="http://schemas.microsoft.com/office/drawing/2014/main" val="20004"/>
                    </a:ext>
                  </a:extLst>
                </a:gridCol>
              </a:tblGrid>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abstract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continue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for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new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switch </a:t>
                      </a:r>
                      <a:endParaRPr/>
                    </a:p>
                  </a:txBody>
                  <a:tcPr marL="91450" marR="91450" marT="45725" marB="45725" anchor="ctr"/>
                </a:tc>
                <a:extLst>
                  <a:ext uri="{0D108BD9-81ED-4DB2-BD59-A6C34878D82A}">
                    <a16:rowId xmlns:a16="http://schemas.microsoft.com/office/drawing/2014/main" val="10000"/>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assert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default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goto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package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synchronized </a:t>
                      </a:r>
                      <a:endParaRPr/>
                    </a:p>
                  </a:txBody>
                  <a:tcPr marL="91450" marR="91450" marT="45725" marB="45725" anchor="ctr"/>
                </a:tc>
                <a:extLst>
                  <a:ext uri="{0D108BD9-81ED-4DB2-BD59-A6C34878D82A}">
                    <a16:rowId xmlns:a16="http://schemas.microsoft.com/office/drawing/2014/main" val="10001"/>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boolean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do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if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private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this </a:t>
                      </a:r>
                      <a:endParaRPr/>
                    </a:p>
                  </a:txBody>
                  <a:tcPr marL="91450" marR="91450" marT="45725" marB="45725" anchor="ctr"/>
                </a:tc>
                <a:extLst>
                  <a:ext uri="{0D108BD9-81ED-4DB2-BD59-A6C34878D82A}">
                    <a16:rowId xmlns:a16="http://schemas.microsoft.com/office/drawing/2014/main" val="10002"/>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break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double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implements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protected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throw </a:t>
                      </a:r>
                      <a:endParaRPr/>
                    </a:p>
                  </a:txBody>
                  <a:tcPr marL="91450" marR="91450" marT="45725" marB="45725" anchor="ctr"/>
                </a:tc>
                <a:extLst>
                  <a:ext uri="{0D108BD9-81ED-4DB2-BD59-A6C34878D82A}">
                    <a16:rowId xmlns:a16="http://schemas.microsoft.com/office/drawing/2014/main" val="10003"/>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byte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else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import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public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throws </a:t>
                      </a:r>
                      <a:endParaRPr/>
                    </a:p>
                  </a:txBody>
                  <a:tcPr marL="91450" marR="91450" marT="45725" marB="45725" anchor="ctr"/>
                </a:tc>
                <a:extLst>
                  <a:ext uri="{0D108BD9-81ED-4DB2-BD59-A6C34878D82A}">
                    <a16:rowId xmlns:a16="http://schemas.microsoft.com/office/drawing/2014/main" val="10004"/>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case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enum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instanceof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return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transient </a:t>
                      </a:r>
                      <a:endParaRPr/>
                    </a:p>
                  </a:txBody>
                  <a:tcPr marL="91450" marR="91450" marT="45725" marB="45725" anchor="ctr"/>
                </a:tc>
                <a:extLst>
                  <a:ext uri="{0D108BD9-81ED-4DB2-BD59-A6C34878D82A}">
                    <a16:rowId xmlns:a16="http://schemas.microsoft.com/office/drawing/2014/main" val="10005"/>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catch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extends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int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short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try </a:t>
                      </a:r>
                      <a:endParaRPr/>
                    </a:p>
                  </a:txBody>
                  <a:tcPr marL="91450" marR="91450" marT="45725" marB="45725" anchor="ctr"/>
                </a:tc>
                <a:extLst>
                  <a:ext uri="{0D108BD9-81ED-4DB2-BD59-A6C34878D82A}">
                    <a16:rowId xmlns:a16="http://schemas.microsoft.com/office/drawing/2014/main" val="10006"/>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char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final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interface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static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void </a:t>
                      </a:r>
                      <a:endParaRPr/>
                    </a:p>
                  </a:txBody>
                  <a:tcPr marL="91450" marR="91450" marT="45725" marB="45725" anchor="ctr"/>
                </a:tc>
                <a:extLst>
                  <a:ext uri="{0D108BD9-81ED-4DB2-BD59-A6C34878D82A}">
                    <a16:rowId xmlns:a16="http://schemas.microsoft.com/office/drawing/2014/main" val="10007"/>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class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finally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long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strictfp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volatile </a:t>
                      </a:r>
                      <a:endParaRPr/>
                    </a:p>
                  </a:txBody>
                  <a:tcPr marL="91450" marR="91450" marT="45725" marB="45725" anchor="ctr"/>
                </a:tc>
                <a:extLst>
                  <a:ext uri="{0D108BD9-81ED-4DB2-BD59-A6C34878D82A}">
                    <a16:rowId xmlns:a16="http://schemas.microsoft.com/office/drawing/2014/main" val="10008"/>
                  </a:ext>
                </a:extLst>
              </a:tr>
              <a:tr h="53937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const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float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native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super </a:t>
                      </a:r>
                      <a:endParaRPr/>
                    </a:p>
                  </a:txBody>
                  <a:tcPr marL="91450" marR="91450" marT="45725" marB="45725" anchor="ctr"/>
                </a:tc>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while </a:t>
                      </a:r>
                      <a:endParaRPr/>
                    </a:p>
                  </a:txBody>
                  <a:tcPr marL="91450" marR="91450" marT="45725" marB="45725"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5"/>
          <p:cNvSpPr txBox="1">
            <a:spLocks noGrp="1"/>
          </p:cNvSpPr>
          <p:nvPr>
            <p:ph type="title"/>
          </p:nvPr>
        </p:nvSpPr>
        <p:spPr>
          <a:xfrm>
            <a:off x="404949" y="78693"/>
            <a:ext cx="11652068" cy="7159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600"/>
              <a:buFont typeface="Times New Roman"/>
              <a:buNone/>
            </a:pPr>
            <a:r>
              <a:rPr lang="en-IN" b="1">
                <a:solidFill>
                  <a:srgbClr val="F3B9B4"/>
                </a:solidFill>
                <a:latin typeface="Times New Roman"/>
                <a:ea typeface="Times New Roman"/>
                <a:cs typeface="Times New Roman"/>
                <a:sym typeface="Times New Roman"/>
              </a:rPr>
              <a:t>BASIC STRUCTURE OF JAVA PROGRAM</a:t>
            </a:r>
            <a:endParaRPr/>
          </a:p>
        </p:txBody>
      </p:sp>
      <p:sp>
        <p:nvSpPr>
          <p:cNvPr id="875" name="Google Shape;875;p135"/>
          <p:cNvSpPr txBox="1">
            <a:spLocks noGrp="1"/>
          </p:cNvSpPr>
          <p:nvPr>
            <p:ph type="body" idx="1"/>
          </p:nvPr>
        </p:nvSpPr>
        <p:spPr>
          <a:xfrm>
            <a:off x="992777" y="1058091"/>
            <a:ext cx="8543109" cy="5512526"/>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SzPts val="2800"/>
              <a:buFont typeface="Calibri"/>
              <a:buAutoNum type="arabicPeriod"/>
            </a:pPr>
            <a:r>
              <a:rPr lang="en-IN" sz="2800">
                <a:latin typeface="Times New Roman"/>
                <a:ea typeface="Times New Roman"/>
                <a:cs typeface="Times New Roman"/>
                <a:sym typeface="Times New Roman"/>
              </a:rPr>
              <a:t>Documentation Section</a:t>
            </a:r>
            <a:endParaRPr/>
          </a:p>
          <a:p>
            <a:pPr marL="342900" lvl="0" indent="-342900" algn="l"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Package Statement</a:t>
            </a:r>
            <a:endParaRPr/>
          </a:p>
          <a:p>
            <a:pPr marL="342900" lvl="0" indent="-342900" algn="l"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Import Statements</a:t>
            </a:r>
            <a:endParaRPr/>
          </a:p>
          <a:p>
            <a:pPr marL="342900" lvl="0" indent="-342900" algn="l"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Interface Statement</a:t>
            </a:r>
            <a:endParaRPr/>
          </a:p>
          <a:p>
            <a:pPr marL="342900" lvl="0" indent="-342900" algn="l"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Class Definition</a:t>
            </a:r>
            <a:endParaRPr/>
          </a:p>
          <a:p>
            <a:pPr marL="342900" lvl="0" indent="-342900" algn="l"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Main Method Class</a:t>
            </a:r>
            <a:endParaRPr/>
          </a:p>
          <a:p>
            <a:pPr marL="742950" lvl="1" indent="-285750" algn="l" rtl="0">
              <a:spcBef>
                <a:spcPts val="1000"/>
              </a:spcBef>
              <a:spcAft>
                <a:spcPts val="0"/>
              </a:spcAft>
              <a:buSzPts val="2800"/>
              <a:buChar char="•"/>
            </a:pPr>
            <a:r>
              <a:rPr lang="en-IN" sz="2800">
                <a:latin typeface="Times New Roman"/>
                <a:ea typeface="Times New Roman"/>
                <a:cs typeface="Times New Roman"/>
                <a:sym typeface="Times New Roman"/>
              </a:rPr>
              <a:t>Main Method Definition</a:t>
            </a:r>
            <a:endParaRPr/>
          </a:p>
          <a:p>
            <a:pPr marL="285750" lvl="0" indent="-171450" algn="l" rtl="0">
              <a:spcBef>
                <a:spcPts val="1000"/>
              </a:spcBef>
              <a:spcAft>
                <a:spcPts val="0"/>
              </a:spcAft>
              <a:buSzPts val="1800"/>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aphicFrame>
        <p:nvGraphicFramePr>
          <p:cNvPr id="880" name="Google Shape;880;p136"/>
          <p:cNvGraphicFramePr/>
          <p:nvPr/>
        </p:nvGraphicFramePr>
        <p:xfrm>
          <a:off x="509450" y="705394"/>
          <a:ext cx="3000000" cy="3000000"/>
        </p:xfrm>
        <a:graphic>
          <a:graphicData uri="http://schemas.openxmlformats.org/drawingml/2006/table">
            <a:tbl>
              <a:tblPr firstRow="1" bandRow="1">
                <a:noFill/>
                <a:tableStyleId>{12F600AE-548E-4CE1-9F4D-834914657B72}</a:tableStyleId>
              </a:tblPr>
              <a:tblGrid>
                <a:gridCol w="2181500">
                  <a:extLst>
                    <a:ext uri="{9D8B030D-6E8A-4147-A177-3AD203B41FA5}">
                      <a16:colId xmlns:a16="http://schemas.microsoft.com/office/drawing/2014/main" val="20000"/>
                    </a:ext>
                  </a:extLst>
                </a:gridCol>
                <a:gridCol w="8961125">
                  <a:extLst>
                    <a:ext uri="{9D8B030D-6E8A-4147-A177-3AD203B41FA5}">
                      <a16:colId xmlns:a16="http://schemas.microsoft.com/office/drawing/2014/main" val="20001"/>
                    </a:ext>
                  </a:extLst>
                </a:gridCol>
              </a:tblGrid>
              <a:tr h="1558325">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Documentation Section</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Optional/can write a comment in this section.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Comments are beneficial for the programmer because they help them understand the code. </a:t>
                      </a:r>
                      <a:endParaRPr/>
                    </a:p>
                  </a:txBody>
                  <a:tcPr marL="91450" marR="91450" marT="45725" marB="45725"/>
                </a:tc>
                <a:extLst>
                  <a:ext uri="{0D108BD9-81ED-4DB2-BD59-A6C34878D82A}">
                    <a16:rowId xmlns:a16="http://schemas.microsoft.com/office/drawing/2014/main" val="10000"/>
                  </a:ext>
                </a:extLst>
              </a:tr>
              <a:tr h="2637150">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Package statement</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can create a package with any name.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package is a group of classes that are defined by a name.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to declare many classes within one element, then you can declare it within a package.</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optional part of the program, package is a keyword that tells the compiler that package has been created🡪package package_name;</a:t>
                      </a:r>
                      <a:endParaRPr/>
                    </a:p>
                  </a:txBody>
                  <a:tcPr marL="91450" marR="91450" marT="45725" marB="45725"/>
                </a:tc>
                <a:extLst>
                  <a:ext uri="{0D108BD9-81ED-4DB2-BD59-A6C34878D82A}">
                    <a16:rowId xmlns:a16="http://schemas.microsoft.com/office/drawing/2014/main" val="10001"/>
                  </a:ext>
                </a:extLst>
              </a:tr>
              <a:tr h="1198700">
                <a:tc>
                  <a:txBody>
                    <a:bodyPr/>
                    <a:lstStyle/>
                    <a:p>
                      <a:pPr marL="0" marR="0" lvl="0" indent="0" algn="ctr" rtl="0">
                        <a:spcBef>
                          <a:spcPts val="0"/>
                        </a:spcBef>
                        <a:spcAft>
                          <a:spcPts val="0"/>
                        </a:spcAft>
                        <a:buNone/>
                      </a:pPr>
                      <a:r>
                        <a:rPr lang="en-IN" sz="2400" b="0">
                          <a:latin typeface="Times New Roman"/>
                          <a:ea typeface="Times New Roman"/>
                          <a:cs typeface="Times New Roman"/>
                          <a:sym typeface="Times New Roman"/>
                        </a:rPr>
                        <a:t>Import statements</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to use a class of another package, import it directly into your program🡪import calc.add;</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aphicFrame>
        <p:nvGraphicFramePr>
          <p:cNvPr id="885" name="Google Shape;885;p137"/>
          <p:cNvGraphicFramePr/>
          <p:nvPr/>
        </p:nvGraphicFramePr>
        <p:xfrm>
          <a:off x="509450" y="705394"/>
          <a:ext cx="3000000" cy="3000000"/>
        </p:xfrm>
        <a:graphic>
          <a:graphicData uri="http://schemas.openxmlformats.org/drawingml/2006/table">
            <a:tbl>
              <a:tblPr firstRow="1" bandRow="1">
                <a:noFill/>
                <a:tableStyleId>{12F600AE-548E-4CE1-9F4D-834914657B72}</a:tableStyleId>
              </a:tblPr>
              <a:tblGrid>
                <a:gridCol w="1476100">
                  <a:extLst>
                    <a:ext uri="{9D8B030D-6E8A-4147-A177-3AD203B41FA5}">
                      <a16:colId xmlns:a16="http://schemas.microsoft.com/office/drawing/2014/main" val="20000"/>
                    </a:ext>
                  </a:extLst>
                </a:gridCol>
                <a:gridCol w="9666525">
                  <a:extLst>
                    <a:ext uri="{9D8B030D-6E8A-4147-A177-3AD203B41FA5}">
                      <a16:colId xmlns:a16="http://schemas.microsoft.com/office/drawing/2014/main" val="20001"/>
                    </a:ext>
                  </a:extLst>
                </a:gridCol>
              </a:tblGrid>
              <a:tr h="1558325">
                <a:tc>
                  <a:txBody>
                    <a:bodyPr/>
                    <a:lstStyle/>
                    <a:p>
                      <a:pPr marL="0" marR="0" lvl="0" indent="0" algn="just" rtl="0">
                        <a:spcBef>
                          <a:spcPts val="0"/>
                        </a:spcBef>
                        <a:spcAft>
                          <a:spcPts val="0"/>
                        </a:spcAft>
                        <a:buNone/>
                      </a:pPr>
                      <a:r>
                        <a:rPr lang="en-IN" sz="2400" b="0">
                          <a:latin typeface="Times New Roman"/>
                          <a:ea typeface="Times New Roman"/>
                          <a:cs typeface="Times New Roman"/>
                          <a:sym typeface="Times New Roman"/>
                        </a:rPr>
                        <a:t>Interface statement</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Interfaces are like a class that includes a group of method declarations.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optional section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can be used when programmers want to implement multiple inheritances within a program.</a:t>
                      </a:r>
                      <a:endParaRPr/>
                    </a:p>
                  </a:txBody>
                  <a:tcPr marL="91450" marR="91450" marT="45725" marB="45725"/>
                </a:tc>
                <a:extLst>
                  <a:ext uri="{0D108BD9-81ED-4DB2-BD59-A6C34878D82A}">
                    <a16:rowId xmlns:a16="http://schemas.microsoft.com/office/drawing/2014/main" val="10000"/>
                  </a:ext>
                </a:extLst>
              </a:tr>
              <a:tr h="1132625">
                <a:tc>
                  <a:txBody>
                    <a:bodyPr/>
                    <a:lstStyle/>
                    <a:p>
                      <a:pPr marL="0" marR="0" lvl="0" indent="0" algn="just" rtl="0">
                        <a:spcBef>
                          <a:spcPts val="0"/>
                        </a:spcBef>
                        <a:spcAft>
                          <a:spcPts val="0"/>
                        </a:spcAft>
                        <a:buNone/>
                      </a:pPr>
                      <a:r>
                        <a:rPr lang="en-IN" sz="2400" b="0">
                          <a:latin typeface="Times New Roman"/>
                          <a:ea typeface="Times New Roman"/>
                          <a:cs typeface="Times New Roman"/>
                          <a:sym typeface="Times New Roman"/>
                        </a:rPr>
                        <a:t>Class Definition</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A Java program may contain several class definitions.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Classes are the main and essential elements of any Java program.</a:t>
                      </a:r>
                      <a:endParaRPr/>
                    </a:p>
                  </a:txBody>
                  <a:tcPr marL="91450" marR="91450" marT="45725" marB="45725"/>
                </a:tc>
                <a:extLst>
                  <a:ext uri="{0D108BD9-81ED-4DB2-BD59-A6C34878D82A}">
                    <a16:rowId xmlns:a16="http://schemas.microsoft.com/office/drawing/2014/main" val="10001"/>
                  </a:ext>
                </a:extLst>
              </a:tr>
              <a:tr h="1198700">
                <a:tc>
                  <a:txBody>
                    <a:bodyPr/>
                    <a:lstStyle/>
                    <a:p>
                      <a:pPr marL="0" marR="0" lvl="0" indent="0" algn="just" rtl="0">
                        <a:spcBef>
                          <a:spcPts val="0"/>
                        </a:spcBef>
                        <a:spcAft>
                          <a:spcPts val="0"/>
                        </a:spcAft>
                        <a:buNone/>
                      </a:pPr>
                      <a:r>
                        <a:rPr lang="en-IN" sz="2400" b="0">
                          <a:latin typeface="Times New Roman"/>
                          <a:ea typeface="Times New Roman"/>
                          <a:cs typeface="Times New Roman"/>
                          <a:sym typeface="Times New Roman"/>
                        </a:rPr>
                        <a:t>Main Method Class</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Every Java stand-alone program requires the main method as the starting point of the program.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This is an essential part of a Java program.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There may be many classes in a Java program, and only one class defines the main method.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Methods contain data type declaration and executable statements.</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Google Shape;219;p30"/>
          <p:cNvGraphicFramePr/>
          <p:nvPr/>
        </p:nvGraphicFramePr>
        <p:xfrm>
          <a:off x="2032000" y="719665"/>
          <a:ext cx="8128000" cy="4583850"/>
        </p:xfrm>
        <a:graphic>
          <a:graphicData uri="http://schemas.openxmlformats.org/drawingml/2006/table">
            <a:tbl>
              <a:tblPr firstRow="1" bandRow="1">
                <a:noFill/>
                <a:tableStyleId>{9B22F521-2BBB-4778-AA12-0B5BFE7BF5B6}</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4583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220" name="Google Shape;220;p30"/>
          <p:cNvGraphicFramePr/>
          <p:nvPr/>
        </p:nvGraphicFramePr>
        <p:xfrm>
          <a:off x="321971" y="407504"/>
          <a:ext cx="11552350" cy="6173600"/>
        </p:xfrm>
        <a:graphic>
          <a:graphicData uri="http://schemas.openxmlformats.org/drawingml/2006/table">
            <a:tbl>
              <a:tblPr firstRow="1" bandRow="1">
                <a:noFill/>
                <a:tableStyleId>{66527286-9947-4478-A5AA-534ABBBC16A1}</a:tableStyleId>
              </a:tblPr>
              <a:tblGrid>
                <a:gridCol w="5880050">
                  <a:extLst>
                    <a:ext uri="{9D8B030D-6E8A-4147-A177-3AD203B41FA5}">
                      <a16:colId xmlns:a16="http://schemas.microsoft.com/office/drawing/2014/main" val="20000"/>
                    </a:ext>
                  </a:extLst>
                </a:gridCol>
                <a:gridCol w="5672300">
                  <a:extLst>
                    <a:ext uri="{9D8B030D-6E8A-4147-A177-3AD203B41FA5}">
                      <a16:colId xmlns:a16="http://schemas.microsoft.com/office/drawing/2014/main" val="20001"/>
                    </a:ext>
                  </a:extLst>
                </a:gridCol>
              </a:tblGrid>
              <a:tr h="6173600">
                <a:tc>
                  <a:txBody>
                    <a:bodyPr/>
                    <a:lstStyle/>
                    <a:p>
                      <a:pPr marL="0" marR="0" lvl="0" indent="0" algn="ctr" rtl="0">
                        <a:spcBef>
                          <a:spcPts val="0"/>
                        </a:spcBef>
                        <a:spcAft>
                          <a:spcPts val="0"/>
                        </a:spcAft>
                        <a:buNone/>
                      </a:pPr>
                      <a:r>
                        <a:rPr lang="en-IN" sz="2800">
                          <a:solidFill>
                            <a:srgbClr val="F3B9B4"/>
                          </a:solidFill>
                          <a:latin typeface="Times New Roman"/>
                          <a:ea typeface="Times New Roman"/>
                          <a:cs typeface="Times New Roman"/>
                          <a:sym typeface="Times New Roman"/>
                        </a:rPr>
                        <a:t>FOD</a:t>
                      </a:r>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l" rtl="0">
                        <a:spcBef>
                          <a:spcPts val="0"/>
                        </a:spcBef>
                        <a:spcAft>
                          <a:spcPts val="0"/>
                        </a:spcAft>
                        <a:buNone/>
                      </a:pPr>
                      <a:r>
                        <a:rPr lang="en-IN" sz="2800" b="0">
                          <a:latin typeface="Times New Roman"/>
                          <a:ea typeface="Times New Roman"/>
                          <a:cs typeface="Times New Roman"/>
                          <a:sym typeface="Times New Roman"/>
                        </a:rPr>
                        <a:t>Withdraw( ){sub functions()}</a:t>
                      </a:r>
                      <a:endParaRPr/>
                    </a:p>
                    <a:p>
                      <a:pPr marL="0" marR="0" lvl="0" indent="0" algn="l" rtl="0">
                        <a:lnSpc>
                          <a:spcPct val="100000"/>
                        </a:lnSpc>
                        <a:spcBef>
                          <a:spcPts val="0"/>
                        </a:spcBef>
                        <a:spcAft>
                          <a:spcPts val="0"/>
                        </a:spcAft>
                        <a:buClr>
                          <a:schemeClr val="lt1"/>
                        </a:buClr>
                        <a:buSzPts val="2800"/>
                        <a:buFont typeface="Times New Roman"/>
                        <a:buNone/>
                      </a:pPr>
                      <a:r>
                        <a:rPr lang="en-IN" sz="2800" b="0">
                          <a:latin typeface="Times New Roman"/>
                          <a:ea typeface="Times New Roman"/>
                          <a:cs typeface="Times New Roman"/>
                          <a:sym typeface="Times New Roman"/>
                        </a:rPr>
                        <a:t>Deposit( ) {sub functions()}</a:t>
                      </a:r>
                      <a:endParaRPr/>
                    </a:p>
                    <a:p>
                      <a:pPr marL="0" marR="0" lvl="0" indent="0" algn="l" rtl="0">
                        <a:lnSpc>
                          <a:spcPct val="100000"/>
                        </a:lnSpc>
                        <a:spcBef>
                          <a:spcPts val="0"/>
                        </a:spcBef>
                        <a:spcAft>
                          <a:spcPts val="0"/>
                        </a:spcAft>
                        <a:buClr>
                          <a:schemeClr val="lt1"/>
                        </a:buClr>
                        <a:buSzPts val="2800"/>
                        <a:buFont typeface="Times New Roman"/>
                        <a:buNone/>
                      </a:pPr>
                      <a:r>
                        <a:rPr lang="en-IN" sz="2800" b="0">
                          <a:latin typeface="Times New Roman"/>
                          <a:ea typeface="Times New Roman"/>
                          <a:cs typeface="Times New Roman"/>
                          <a:sym typeface="Times New Roman"/>
                        </a:rPr>
                        <a:t>Transfer( ) {sub functions()}</a:t>
                      </a:r>
                      <a:endParaRPr/>
                    </a:p>
                    <a:p>
                      <a:pPr marL="0" marR="0" lvl="0" indent="0" algn="l" rtl="0">
                        <a:spcBef>
                          <a:spcPts val="0"/>
                        </a:spcBef>
                        <a:spcAft>
                          <a:spcPts val="0"/>
                        </a:spcAft>
                        <a:buNone/>
                      </a:pPr>
                      <a:endParaRPr sz="2800" b="0">
                        <a:latin typeface="Times New Roman"/>
                        <a:ea typeface="Times New Roman"/>
                        <a:cs typeface="Times New Roman"/>
                        <a:sym typeface="Times New Roman"/>
                      </a:endParaRPr>
                    </a:p>
                  </a:txBody>
                  <a:tcPr marL="91450" marR="91450" marT="45725" marB="45725">
                    <a:solidFill>
                      <a:srgbClr val="551E60">
                        <a:alpha val="63921"/>
                      </a:srgbClr>
                    </a:solidFill>
                  </a:tcPr>
                </a:tc>
                <a:tc>
                  <a:txBody>
                    <a:bodyPr/>
                    <a:lstStyle/>
                    <a:p>
                      <a:pPr marL="0" marR="0" lvl="0" indent="0" algn="ctr" rtl="0">
                        <a:spcBef>
                          <a:spcPts val="0"/>
                        </a:spcBef>
                        <a:spcAft>
                          <a:spcPts val="0"/>
                        </a:spcAft>
                        <a:buNone/>
                      </a:pPr>
                      <a:r>
                        <a:rPr lang="en-IN" sz="2800">
                          <a:solidFill>
                            <a:srgbClr val="F3B9B4"/>
                          </a:solidFill>
                          <a:latin typeface="Times New Roman"/>
                          <a:ea typeface="Times New Roman"/>
                          <a:cs typeface="Times New Roman"/>
                          <a:sym typeface="Times New Roman"/>
                        </a:rPr>
                        <a:t>OOD</a:t>
                      </a:r>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ctr" rtl="0">
                        <a:spcBef>
                          <a:spcPts val="0"/>
                        </a:spcBef>
                        <a:spcAft>
                          <a:spcPts val="0"/>
                        </a:spcAft>
                        <a:buNone/>
                      </a:pPr>
                      <a:endParaRPr sz="2800">
                        <a:latin typeface="Times New Roman"/>
                        <a:ea typeface="Times New Roman"/>
                        <a:cs typeface="Times New Roman"/>
                        <a:sym typeface="Times New Roman"/>
                      </a:endParaRPr>
                    </a:p>
                    <a:p>
                      <a:pPr marL="0" marR="0" lvl="0" indent="0" algn="l" rtl="0">
                        <a:spcBef>
                          <a:spcPts val="0"/>
                        </a:spcBef>
                        <a:spcAft>
                          <a:spcPts val="0"/>
                        </a:spcAft>
                        <a:buNone/>
                      </a:pPr>
                      <a:r>
                        <a:rPr lang="en-IN" sz="2800" b="0">
                          <a:latin typeface="Times New Roman"/>
                          <a:ea typeface="Times New Roman"/>
                          <a:cs typeface="Times New Roman"/>
                          <a:sym typeface="Times New Roman"/>
                        </a:rPr>
                        <a:t>Customer </a:t>
                      </a:r>
                      <a:endParaRPr/>
                    </a:p>
                    <a:p>
                      <a:pPr marL="0" marR="0" lvl="0" indent="0" algn="l" rtl="0">
                        <a:spcBef>
                          <a:spcPts val="0"/>
                        </a:spcBef>
                        <a:spcAft>
                          <a:spcPts val="0"/>
                        </a:spcAft>
                        <a:buNone/>
                      </a:pPr>
                      <a:r>
                        <a:rPr lang="en-IN" sz="2800" b="0">
                          <a:latin typeface="Times New Roman"/>
                          <a:ea typeface="Times New Roman"/>
                          <a:cs typeface="Times New Roman"/>
                          <a:sym typeface="Times New Roman"/>
                        </a:rPr>
                        <a:t>Money</a:t>
                      </a:r>
                      <a:endParaRPr/>
                    </a:p>
                    <a:p>
                      <a:pPr marL="0" marR="0" lvl="0" indent="0" algn="l" rtl="0">
                        <a:spcBef>
                          <a:spcPts val="0"/>
                        </a:spcBef>
                        <a:spcAft>
                          <a:spcPts val="0"/>
                        </a:spcAft>
                        <a:buNone/>
                      </a:pPr>
                      <a:r>
                        <a:rPr lang="en-IN" sz="2800" b="0">
                          <a:latin typeface="Times New Roman"/>
                          <a:ea typeface="Times New Roman"/>
                          <a:cs typeface="Times New Roman"/>
                          <a:sym typeface="Times New Roman"/>
                        </a:rPr>
                        <a:t>Account</a:t>
                      </a:r>
                      <a:endParaRPr/>
                    </a:p>
                  </a:txBody>
                  <a:tcPr marL="91450" marR="91450" marT="45725" marB="45725">
                    <a:solidFill>
                      <a:srgbClr val="551E60">
                        <a:alpha val="63921"/>
                      </a:srgbClr>
                    </a:solidFill>
                  </a:tcPr>
                </a:tc>
                <a:extLst>
                  <a:ext uri="{0D108BD9-81ED-4DB2-BD59-A6C34878D82A}">
                    <a16:rowId xmlns:a16="http://schemas.microsoft.com/office/drawing/2014/main" val="10000"/>
                  </a:ext>
                </a:extLst>
              </a:tr>
            </a:tbl>
          </a:graphicData>
        </a:graphic>
      </p:graphicFrame>
      <p:pic>
        <p:nvPicPr>
          <p:cNvPr id="221" name="Google Shape;221;p30" descr="New norms notified for ATM cash loading - The Economic Times"/>
          <p:cNvPicPr preferRelativeResize="0"/>
          <p:nvPr/>
        </p:nvPicPr>
        <p:blipFill rotWithShape="1">
          <a:blip r:embed="rId3">
            <a:alphaModFix/>
          </a:blip>
          <a:srcRect/>
          <a:stretch/>
        </p:blipFill>
        <p:spPr>
          <a:xfrm>
            <a:off x="923304" y="1179444"/>
            <a:ext cx="2959584" cy="2219688"/>
          </a:xfrm>
          <a:prstGeom prst="rect">
            <a:avLst/>
          </a:prstGeom>
          <a:noFill/>
          <a:ln>
            <a:noFill/>
          </a:ln>
        </p:spPr>
      </p:pic>
      <p:pic>
        <p:nvPicPr>
          <p:cNvPr id="222" name="Google Shape;222;p30" descr="New norms notified for ATM cash loading - The Economic Times"/>
          <p:cNvPicPr preferRelativeResize="0"/>
          <p:nvPr/>
        </p:nvPicPr>
        <p:blipFill rotWithShape="1">
          <a:blip r:embed="rId3">
            <a:alphaModFix/>
          </a:blip>
          <a:srcRect/>
          <a:stretch/>
        </p:blipFill>
        <p:spPr>
          <a:xfrm>
            <a:off x="9822138" y="1283803"/>
            <a:ext cx="1786766" cy="1340075"/>
          </a:xfrm>
          <a:prstGeom prst="rect">
            <a:avLst/>
          </a:prstGeom>
          <a:noFill/>
          <a:ln>
            <a:noFill/>
          </a:ln>
        </p:spPr>
      </p:pic>
      <p:pic>
        <p:nvPicPr>
          <p:cNvPr id="223" name="Google Shape;223;p30" descr="How much of commercial bank money is being created by one unit of central  bank money?"/>
          <p:cNvPicPr preferRelativeResize="0"/>
          <p:nvPr/>
        </p:nvPicPr>
        <p:blipFill rotWithShape="1">
          <a:blip r:embed="rId4">
            <a:alphaModFix/>
          </a:blip>
          <a:srcRect/>
          <a:stretch/>
        </p:blipFill>
        <p:spPr>
          <a:xfrm>
            <a:off x="6936446" y="1283803"/>
            <a:ext cx="2219218" cy="1476789"/>
          </a:xfrm>
          <a:prstGeom prst="rect">
            <a:avLst/>
          </a:prstGeom>
          <a:noFill/>
          <a:ln>
            <a:noFill/>
          </a:ln>
        </p:spPr>
      </p:pic>
      <p:pic>
        <p:nvPicPr>
          <p:cNvPr id="224" name="Google Shape;224;p30" descr="Bank Finance Money - Free vector graphic on Pixabay"/>
          <p:cNvPicPr preferRelativeResize="0"/>
          <p:nvPr/>
        </p:nvPicPr>
        <p:blipFill rotWithShape="1">
          <a:blip r:embed="rId5">
            <a:alphaModFix/>
          </a:blip>
          <a:srcRect/>
          <a:stretch/>
        </p:blipFill>
        <p:spPr>
          <a:xfrm>
            <a:off x="10160000" y="3033737"/>
            <a:ext cx="1554403" cy="1554403"/>
          </a:xfrm>
          <a:prstGeom prst="rect">
            <a:avLst/>
          </a:prstGeom>
          <a:noFill/>
          <a:ln>
            <a:noFill/>
          </a:ln>
        </p:spPr>
      </p:pic>
      <p:cxnSp>
        <p:nvCxnSpPr>
          <p:cNvPr id="225" name="Google Shape;225;p30"/>
          <p:cNvCxnSpPr/>
          <p:nvPr/>
        </p:nvCxnSpPr>
        <p:spPr>
          <a:xfrm>
            <a:off x="6096000" y="407504"/>
            <a:ext cx="89452" cy="6173599"/>
          </a:xfrm>
          <a:prstGeom prst="straightConnector1">
            <a:avLst/>
          </a:prstGeom>
          <a:noFill/>
          <a:ln w="9525" cap="rnd" cmpd="sng">
            <a:solidFill>
              <a:schemeClr val="accent1"/>
            </a:solidFill>
            <a:prstDash val="solid"/>
            <a:round/>
            <a:headEnd type="none" w="sm" len="sm"/>
            <a:tailEnd type="none" w="sm" len="sm"/>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38"/>
          <p:cNvSpPr txBox="1">
            <a:spLocks noGrp="1"/>
          </p:cNvSpPr>
          <p:nvPr>
            <p:ph type="title"/>
          </p:nvPr>
        </p:nvSpPr>
        <p:spPr>
          <a:xfrm>
            <a:off x="1981200" y="212725"/>
            <a:ext cx="7772400" cy="609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3B9B4"/>
              </a:buClr>
              <a:buSzPts val="3240"/>
              <a:buFont typeface="Times New Roman"/>
              <a:buNone/>
            </a:pPr>
            <a:r>
              <a:rPr lang="en-IN" sz="3240" b="1">
                <a:solidFill>
                  <a:srgbClr val="F3B9B4"/>
                </a:solidFill>
                <a:latin typeface="Times New Roman"/>
                <a:ea typeface="Times New Roman"/>
                <a:cs typeface="Times New Roman"/>
                <a:sym typeface="Times New Roman"/>
              </a:rPr>
              <a:t>FIRST SIMPLE JAVA PROGRAM</a:t>
            </a:r>
            <a:endParaRPr/>
          </a:p>
        </p:txBody>
      </p:sp>
      <p:sp>
        <p:nvSpPr>
          <p:cNvPr id="891" name="Google Shape;891;p138"/>
          <p:cNvSpPr txBox="1"/>
          <p:nvPr/>
        </p:nvSpPr>
        <p:spPr>
          <a:xfrm>
            <a:off x="222069" y="4532811"/>
            <a:ext cx="3566160" cy="2058489"/>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040"/>
              <a:buFont typeface="Noto Sans Symbols"/>
              <a:buChar char="⮚"/>
            </a:pPr>
            <a:r>
              <a:rPr lang="en-IN" sz="2400" b="0" i="0" u="none" strike="noStrike" cap="none">
                <a:solidFill>
                  <a:schemeClr val="lt1"/>
                </a:solidFill>
                <a:latin typeface="Times New Roman"/>
                <a:ea typeface="Times New Roman"/>
                <a:cs typeface="Times New Roman"/>
                <a:sym typeface="Times New Roman"/>
              </a:rPr>
              <a:t>To compile:</a:t>
            </a:r>
            <a:endParaRPr/>
          </a:p>
          <a:p>
            <a:pPr marL="661988" marR="0" lvl="1" indent="-342900" algn="just" rtl="0">
              <a:spcBef>
                <a:spcPts val="375"/>
              </a:spcBef>
              <a:spcAft>
                <a:spcPts val="0"/>
              </a:spcAft>
              <a:buClr>
                <a:schemeClr val="accent2"/>
              </a:buClr>
              <a:buSzPts val="2040"/>
              <a:buFont typeface="Noto Sans Symbols"/>
              <a:buChar char="⮚"/>
            </a:pPr>
            <a:r>
              <a:rPr lang="en-IN" sz="2400" b="1" i="0" u="none" strike="noStrike" cap="none">
                <a:solidFill>
                  <a:srgbClr val="F3B9B4"/>
                </a:solidFill>
                <a:latin typeface="Times New Roman"/>
                <a:ea typeface="Times New Roman"/>
                <a:cs typeface="Times New Roman"/>
                <a:sym typeface="Times New Roman"/>
              </a:rPr>
              <a:t>javac Example.java</a:t>
            </a:r>
            <a:endParaRPr sz="2400" b="1" i="0" u="none" strike="noStrike" cap="none">
              <a:solidFill>
                <a:srgbClr val="F3B9B4"/>
              </a:solidFill>
              <a:latin typeface="Times New Roman"/>
              <a:ea typeface="Times New Roman"/>
              <a:cs typeface="Times New Roman"/>
              <a:sym typeface="Times New Roman"/>
            </a:endParaRPr>
          </a:p>
          <a:p>
            <a:pPr marL="342900" marR="0" lvl="0" indent="-342900" algn="just" rtl="0">
              <a:spcBef>
                <a:spcPts val="575"/>
              </a:spcBef>
              <a:spcAft>
                <a:spcPts val="0"/>
              </a:spcAft>
              <a:buClr>
                <a:schemeClr val="accent1"/>
              </a:buClr>
              <a:buSzPts val="2040"/>
              <a:buFont typeface="Noto Sans Symbols"/>
              <a:buChar char="⮚"/>
            </a:pPr>
            <a:r>
              <a:rPr lang="en-IN" sz="2400" b="0" i="0" u="none" strike="noStrike" cap="none">
                <a:solidFill>
                  <a:schemeClr val="lt1"/>
                </a:solidFill>
                <a:latin typeface="Times New Roman"/>
                <a:ea typeface="Times New Roman"/>
                <a:cs typeface="Times New Roman"/>
                <a:sym typeface="Times New Roman"/>
              </a:rPr>
              <a:t>To run:</a:t>
            </a:r>
            <a:endParaRPr/>
          </a:p>
          <a:p>
            <a:pPr marL="661988" marR="0" lvl="1" indent="-342900" algn="just" rtl="0">
              <a:spcBef>
                <a:spcPts val="375"/>
              </a:spcBef>
              <a:spcAft>
                <a:spcPts val="0"/>
              </a:spcAft>
              <a:buClr>
                <a:schemeClr val="accent2"/>
              </a:buClr>
              <a:buSzPts val="2040"/>
              <a:buFont typeface="Noto Sans Symbols"/>
              <a:buChar char="⮚"/>
            </a:pPr>
            <a:r>
              <a:rPr lang="en-IN" sz="2400" b="1" i="0" u="none" strike="noStrike" cap="none">
                <a:solidFill>
                  <a:srgbClr val="F3B9B4"/>
                </a:solidFill>
                <a:latin typeface="Times New Roman"/>
                <a:ea typeface="Times New Roman"/>
                <a:cs typeface="Times New Roman"/>
                <a:sym typeface="Times New Roman"/>
              </a:rPr>
              <a:t>java Example</a:t>
            </a:r>
            <a:endParaRPr/>
          </a:p>
          <a:p>
            <a:pPr marL="273050" marR="0" lvl="0" indent="-175895" algn="l" rtl="0">
              <a:spcBef>
                <a:spcPts val="575"/>
              </a:spcBef>
              <a:spcAft>
                <a:spcPts val="0"/>
              </a:spcAft>
              <a:buClr>
                <a:schemeClr val="accent1"/>
              </a:buClr>
              <a:buSzPts val="1530"/>
              <a:buFont typeface="Noto Sans Symbols"/>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92" name="Google Shape;892;p138"/>
          <p:cNvSpPr txBox="1"/>
          <p:nvPr/>
        </p:nvSpPr>
        <p:spPr>
          <a:xfrm>
            <a:off x="4250873" y="4991100"/>
            <a:ext cx="8305800" cy="16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1200"/>
              <a:buFont typeface="Noto Sans Symbols"/>
              <a:buNone/>
            </a:pPr>
            <a:r>
              <a:rPr lang="en-IN" sz="2000" b="0" i="0" u="none" strike="noStrike" cap="none">
                <a:solidFill>
                  <a:schemeClr val="lt1"/>
                </a:solidFill>
                <a:latin typeface="Times New Roman"/>
                <a:ea typeface="Times New Roman"/>
                <a:cs typeface="Times New Roman"/>
                <a:sym typeface="Times New Roman"/>
              </a:rPr>
              <a:t>Note : - </a:t>
            </a:r>
            <a:r>
              <a:rPr lang="en-IN" sz="2000" b="1" i="0" u="none" strike="noStrike" cap="none">
                <a:solidFill>
                  <a:schemeClr val="lt1"/>
                </a:solidFill>
                <a:latin typeface="Times New Roman"/>
                <a:ea typeface="Times New Roman"/>
                <a:cs typeface="Times New Roman"/>
                <a:sym typeface="Times New Roman"/>
              </a:rPr>
              <a:t>Set Environment variables – To run java programs anywhere</a:t>
            </a:r>
            <a:endParaRPr/>
          </a:p>
          <a:p>
            <a:pPr marL="342900" marR="0" lvl="0" indent="-342900" algn="l" rtl="0">
              <a:spcBef>
                <a:spcPts val="400"/>
              </a:spcBef>
              <a:spcAft>
                <a:spcPts val="0"/>
              </a:spcAft>
              <a:buClr>
                <a:schemeClr val="folHlink"/>
              </a:buClr>
              <a:buSzPts val="1200"/>
              <a:buFont typeface="Noto Sans Symbols"/>
              <a:buChar char="■"/>
            </a:pPr>
            <a:r>
              <a:rPr lang="en-IN" sz="2000" b="0" i="0" u="none" strike="noStrike" cap="none">
                <a:solidFill>
                  <a:schemeClr val="lt1"/>
                </a:solidFill>
                <a:latin typeface="Times New Roman"/>
                <a:ea typeface="Times New Roman"/>
                <a:cs typeface="Times New Roman"/>
                <a:sym typeface="Times New Roman"/>
              </a:rPr>
              <a:t>Set path to JDK bin directory</a:t>
            </a:r>
            <a:endParaRPr/>
          </a:p>
          <a:p>
            <a:pPr marL="742950" marR="0" lvl="1" indent="-285750" algn="l" rtl="0">
              <a:spcBef>
                <a:spcPts val="400"/>
              </a:spcBef>
              <a:spcAft>
                <a:spcPts val="0"/>
              </a:spcAft>
              <a:buClr>
                <a:schemeClr val="hlink"/>
              </a:buClr>
              <a:buSzPts val="1100"/>
              <a:buFont typeface="Noto Sans Symbols"/>
              <a:buChar char="■"/>
            </a:pPr>
            <a:r>
              <a:rPr lang="en-IN" sz="2000" b="0" i="0" u="none" strike="noStrike" cap="none">
                <a:solidFill>
                  <a:schemeClr val="lt1"/>
                </a:solidFill>
                <a:latin typeface="Times New Roman"/>
                <a:ea typeface="Times New Roman"/>
                <a:cs typeface="Times New Roman"/>
                <a:sym typeface="Times New Roman"/>
              </a:rPr>
              <a:t>set path=C:\Program Files\Java\jdk1.8.0_31\bin</a:t>
            </a:r>
            <a:endParaRPr/>
          </a:p>
        </p:txBody>
      </p:sp>
      <p:pic>
        <p:nvPicPr>
          <p:cNvPr id="893" name="Google Shape;893;p138"/>
          <p:cNvPicPr preferRelativeResize="0"/>
          <p:nvPr/>
        </p:nvPicPr>
        <p:blipFill rotWithShape="1">
          <a:blip r:embed="rId3">
            <a:alphaModFix/>
          </a:blip>
          <a:srcRect/>
          <a:stretch/>
        </p:blipFill>
        <p:spPr>
          <a:xfrm>
            <a:off x="1471658" y="987661"/>
            <a:ext cx="9248684" cy="3121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500"/>
                                        <p:tgtEl>
                                          <p:spTgt spid="891"/>
                                        </p:tgtEl>
                                      </p:cBhvr>
                                    </p:animEffect>
                                  </p:childTnLst>
                                </p:cTn>
                              </p:par>
                              <p:par>
                                <p:cTn id="8" presetID="10" presetClass="entr" presetSubtype="0" fill="hold" nodeType="withEffect">
                                  <p:stCondLst>
                                    <p:cond delay="0"/>
                                  </p:stCondLst>
                                  <p:childTnLst>
                                    <p:set>
                                      <p:cBhvr>
                                        <p:cTn id="9" dur="1" fill="hold">
                                          <p:stCondLst>
                                            <p:cond delay="0"/>
                                          </p:stCondLst>
                                        </p:cTn>
                                        <p:tgtEl>
                                          <p:spTgt spid="892"/>
                                        </p:tgtEl>
                                        <p:attrNameLst>
                                          <p:attrName>style.visibility</p:attrName>
                                        </p:attrNameLst>
                                      </p:cBhvr>
                                      <p:to>
                                        <p:strVal val="visible"/>
                                      </p:to>
                                    </p:set>
                                    <p:animEffect transition="in" filter="fade">
                                      <p:cBhvr>
                                        <p:cTn id="10" dur="5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3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graphicFrame>
        <p:nvGraphicFramePr>
          <p:cNvPr id="899" name="Google Shape;899;p139"/>
          <p:cNvGraphicFramePr/>
          <p:nvPr/>
        </p:nvGraphicFramePr>
        <p:xfrm>
          <a:off x="529045" y="234360"/>
          <a:ext cx="3000000" cy="3000000"/>
        </p:xfrm>
        <a:graphic>
          <a:graphicData uri="http://schemas.openxmlformats.org/drawingml/2006/table">
            <a:tbl>
              <a:tblPr firstRow="1" bandRow="1">
                <a:noFill/>
                <a:tableStyleId>{89796E3E-AA31-4D49-84DC-86D75FC4E409}</a:tableStyleId>
              </a:tblPr>
              <a:tblGrid>
                <a:gridCol w="2677050">
                  <a:extLst>
                    <a:ext uri="{9D8B030D-6E8A-4147-A177-3AD203B41FA5}">
                      <a16:colId xmlns:a16="http://schemas.microsoft.com/office/drawing/2014/main" val="20000"/>
                    </a:ext>
                  </a:extLst>
                </a:gridCol>
                <a:gridCol w="8576600">
                  <a:extLst>
                    <a:ext uri="{9D8B030D-6E8A-4147-A177-3AD203B41FA5}">
                      <a16:colId xmlns:a16="http://schemas.microsoft.com/office/drawing/2014/main" val="20001"/>
                    </a:ext>
                  </a:extLst>
                </a:gridCol>
              </a:tblGrid>
              <a:tr h="799075">
                <a:tc>
                  <a:txBody>
                    <a:bodyPr/>
                    <a:lstStyle/>
                    <a:p>
                      <a:pPr marL="0" marR="0" lvl="0" indent="0" algn="ctr" rtl="0">
                        <a:spcBef>
                          <a:spcPts val="0"/>
                        </a:spcBef>
                        <a:spcAft>
                          <a:spcPts val="0"/>
                        </a:spcAft>
                        <a:buNone/>
                      </a:pPr>
                      <a:r>
                        <a:rPr lang="en-IN" sz="2000" b="0">
                          <a:latin typeface="Times New Roman"/>
                          <a:ea typeface="Times New Roman"/>
                          <a:cs typeface="Times New Roman"/>
                          <a:sym typeface="Times New Roman"/>
                        </a:rPr>
                        <a:t>class Example</a:t>
                      </a:r>
                      <a:endParaRPr/>
                    </a:p>
                  </a:txBody>
                  <a:tcPr marL="91450" marR="91450" marT="45725" marB="45725"/>
                </a:tc>
                <a:tc>
                  <a:txBody>
                    <a:bodyPr/>
                    <a:lstStyle/>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This creates a class called Example</a:t>
                      </a:r>
                      <a:endParaRPr/>
                    </a:p>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All class names must start with a capital letter</a:t>
                      </a:r>
                      <a:endParaRPr/>
                    </a:p>
                  </a:txBody>
                  <a:tcPr marL="91450" marR="91450" marT="45725" marB="45725"/>
                </a:tc>
                <a:extLst>
                  <a:ext uri="{0D108BD9-81ED-4DB2-BD59-A6C34878D82A}">
                    <a16:rowId xmlns:a16="http://schemas.microsoft.com/office/drawing/2014/main" val="10000"/>
                  </a:ext>
                </a:extLst>
              </a:tr>
              <a:tr h="1493950">
                <a:tc>
                  <a:txBody>
                    <a:bodyPr/>
                    <a:lstStyle/>
                    <a:p>
                      <a:pPr marL="0" marR="0" lvl="0" indent="0" algn="ctr" rtl="0">
                        <a:spcBef>
                          <a:spcPts val="0"/>
                        </a:spcBef>
                        <a:spcAft>
                          <a:spcPts val="0"/>
                        </a:spcAft>
                        <a:buNone/>
                      </a:pPr>
                      <a:r>
                        <a:rPr lang="en-IN" sz="2000" b="0">
                          <a:latin typeface="Times New Roman"/>
                          <a:ea typeface="Times New Roman"/>
                          <a:cs typeface="Times New Roman"/>
                          <a:sym typeface="Times New Roman"/>
                        </a:rPr>
                        <a:t>/* Comments */</a:t>
                      </a:r>
                      <a:endParaRPr/>
                    </a:p>
                  </a:txBody>
                  <a:tcPr marL="91450" marR="91450" marT="45725" marB="45725"/>
                </a:tc>
                <a:tc>
                  <a:txBody>
                    <a:bodyPr/>
                    <a:lstStyle/>
                    <a:p>
                      <a:pPr marL="342900" marR="0" lvl="0" indent="-3429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The compiler ignores comment block</a:t>
                      </a:r>
                      <a:endParaRPr/>
                    </a:p>
                    <a:p>
                      <a:pPr marL="342900" marR="0" lvl="0" indent="-3429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Comment can be used anywhere in the program to add info about the program or code block, which will be helpful for developers to understand the existing code in the future easily</a:t>
                      </a:r>
                      <a:endParaRPr/>
                    </a:p>
                  </a:txBody>
                  <a:tcPr marL="91450" marR="91450" marT="45725" marB="45725"/>
                </a:tc>
                <a:extLst>
                  <a:ext uri="{0D108BD9-81ED-4DB2-BD59-A6C34878D82A}">
                    <a16:rowId xmlns:a16="http://schemas.microsoft.com/office/drawing/2014/main" val="10001"/>
                  </a:ext>
                </a:extLst>
              </a:tr>
              <a:tr h="799075">
                <a:tc>
                  <a:txBody>
                    <a:bodyPr/>
                    <a:lstStyle/>
                    <a:p>
                      <a:pPr marL="0" marR="0" lvl="0" indent="0" algn="ctr" rtl="0">
                        <a:spcBef>
                          <a:spcPts val="0"/>
                        </a:spcBef>
                        <a:spcAft>
                          <a:spcPts val="0"/>
                        </a:spcAft>
                        <a:buNone/>
                      </a:pPr>
                      <a:r>
                        <a:rPr lang="en-IN" sz="2000" b="0">
                          <a:latin typeface="Times New Roman"/>
                          <a:ea typeface="Times New Roman"/>
                          <a:cs typeface="Times New Roman"/>
                          <a:sym typeface="Times New Roman"/>
                        </a:rPr>
                        <a:t>Braces</a:t>
                      </a:r>
                      <a:endParaRPr/>
                    </a:p>
                  </a:txBody>
                  <a:tcPr marL="91450" marR="91450" marT="45725" marB="45725"/>
                </a:tc>
                <a:tc>
                  <a:txBody>
                    <a:bodyPr/>
                    <a:lstStyle/>
                    <a:p>
                      <a:pPr marL="342900" marR="0" lvl="0" indent="-3429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Two curly brackets </a:t>
                      </a:r>
                      <a:r>
                        <a:rPr lang="en-IN" sz="2000" b="0" i="1">
                          <a:latin typeface="Times New Roman"/>
                          <a:ea typeface="Times New Roman"/>
                          <a:cs typeface="Times New Roman"/>
                          <a:sym typeface="Times New Roman"/>
                        </a:rPr>
                        <a:t>{...}</a:t>
                      </a:r>
                      <a:r>
                        <a:rPr lang="en-IN" sz="2000" b="0">
                          <a:latin typeface="Times New Roman"/>
                          <a:ea typeface="Times New Roman"/>
                          <a:cs typeface="Times New Roman"/>
                          <a:sym typeface="Times New Roman"/>
                        </a:rPr>
                        <a:t> are used to group all the commands, so it is known that the commands belong to that class or method.</a:t>
                      </a:r>
                      <a:endParaRPr/>
                    </a:p>
                  </a:txBody>
                  <a:tcPr marL="91450" marR="91450" marT="45725" marB="45725"/>
                </a:tc>
                <a:extLst>
                  <a:ext uri="{0D108BD9-81ED-4DB2-BD59-A6C34878D82A}">
                    <a16:rowId xmlns:a16="http://schemas.microsoft.com/office/drawing/2014/main" val="10002"/>
                  </a:ext>
                </a:extLst>
              </a:tr>
              <a:tr h="3231075">
                <a:tc>
                  <a:txBody>
                    <a:bodyPr/>
                    <a:lstStyle/>
                    <a:p>
                      <a:pPr marL="0" marR="0" lvl="0" indent="0" algn="ctr" rtl="0">
                        <a:spcBef>
                          <a:spcPts val="0"/>
                        </a:spcBef>
                        <a:spcAft>
                          <a:spcPts val="0"/>
                        </a:spcAft>
                        <a:buNone/>
                      </a:pPr>
                      <a:r>
                        <a:rPr lang="en-IN" sz="2000" b="0">
                          <a:latin typeface="Times New Roman"/>
                          <a:ea typeface="Times New Roman"/>
                          <a:cs typeface="Times New Roman"/>
                          <a:sym typeface="Times New Roman"/>
                        </a:rPr>
                        <a:t>public static void main</a:t>
                      </a:r>
                      <a:endParaRPr/>
                    </a:p>
                  </a:txBody>
                  <a:tcPr marL="91450" marR="91450" marT="45725" marB="45725"/>
                </a:tc>
                <a:tc>
                  <a:txBody>
                    <a:bodyPr/>
                    <a:lstStyle/>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When the </a:t>
                      </a:r>
                      <a:r>
                        <a:rPr lang="en-IN" sz="2000" b="1">
                          <a:solidFill>
                            <a:srgbClr val="92D050"/>
                          </a:solidFill>
                          <a:latin typeface="Times New Roman"/>
                          <a:ea typeface="Times New Roman"/>
                          <a:cs typeface="Times New Roman"/>
                          <a:sym typeface="Times New Roman"/>
                        </a:rPr>
                        <a:t>main method</a:t>
                      </a:r>
                      <a:r>
                        <a:rPr lang="en-IN" sz="2000" b="0">
                          <a:latin typeface="Times New Roman"/>
                          <a:ea typeface="Times New Roman"/>
                          <a:cs typeface="Times New Roman"/>
                          <a:sym typeface="Times New Roman"/>
                        </a:rPr>
                        <a:t> is declared </a:t>
                      </a:r>
                      <a:r>
                        <a:rPr lang="en-IN" sz="2000" b="0" i="1">
                          <a:latin typeface="Times New Roman"/>
                          <a:ea typeface="Times New Roman"/>
                          <a:cs typeface="Times New Roman"/>
                          <a:sym typeface="Times New Roman"/>
                        </a:rPr>
                        <a:t>public</a:t>
                      </a:r>
                      <a:r>
                        <a:rPr lang="en-IN" sz="2000" b="0">
                          <a:latin typeface="Times New Roman"/>
                          <a:ea typeface="Times New Roman"/>
                          <a:cs typeface="Times New Roman"/>
                          <a:sym typeface="Times New Roman"/>
                        </a:rPr>
                        <a:t>, it means that it can also be used by code outside of its class, due to which the main method is declared public.</a:t>
                      </a:r>
                      <a:endParaRPr/>
                    </a:p>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The word </a:t>
                      </a:r>
                      <a:r>
                        <a:rPr lang="en-IN" sz="2000" b="1" i="0">
                          <a:solidFill>
                            <a:srgbClr val="92D050"/>
                          </a:solidFill>
                          <a:latin typeface="Times New Roman"/>
                          <a:ea typeface="Times New Roman"/>
                          <a:cs typeface="Times New Roman"/>
                          <a:sym typeface="Times New Roman"/>
                        </a:rPr>
                        <a:t>static</a:t>
                      </a:r>
                      <a:r>
                        <a:rPr lang="en-IN" sz="2000" b="0">
                          <a:latin typeface="Times New Roman"/>
                          <a:ea typeface="Times New Roman"/>
                          <a:cs typeface="Times New Roman"/>
                          <a:sym typeface="Times New Roman"/>
                        </a:rPr>
                        <a:t> used when we want to access a method without creating its object,  as we call the main method, before creating any class objects.</a:t>
                      </a:r>
                      <a:endParaRPr/>
                    </a:p>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The word </a:t>
                      </a:r>
                      <a:r>
                        <a:rPr lang="en-IN" sz="2000" b="1" i="0">
                          <a:solidFill>
                            <a:srgbClr val="92D050"/>
                          </a:solidFill>
                          <a:latin typeface="Times New Roman"/>
                          <a:ea typeface="Times New Roman"/>
                          <a:cs typeface="Times New Roman"/>
                          <a:sym typeface="Times New Roman"/>
                        </a:rPr>
                        <a:t>void</a:t>
                      </a:r>
                      <a:r>
                        <a:rPr lang="en-IN" sz="2000" b="0">
                          <a:latin typeface="Times New Roman"/>
                          <a:ea typeface="Times New Roman"/>
                          <a:cs typeface="Times New Roman"/>
                          <a:sym typeface="Times New Roman"/>
                        </a:rPr>
                        <a:t> indicates that a method does not return a value. </a:t>
                      </a:r>
                      <a:endParaRPr/>
                    </a:p>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main() is declared as void because it does not return a value.</a:t>
                      </a:r>
                      <a:endParaRPr/>
                    </a:p>
                    <a:p>
                      <a:pPr marL="0" marR="0" lvl="0" indent="-127000" algn="l" rtl="0">
                        <a:spcBef>
                          <a:spcPts val="0"/>
                        </a:spcBef>
                        <a:spcAft>
                          <a:spcPts val="0"/>
                        </a:spcAft>
                        <a:buClr>
                          <a:schemeClr val="lt1"/>
                        </a:buClr>
                        <a:buSzPts val="2000"/>
                        <a:buFont typeface="Arial"/>
                        <a:buChar char="•"/>
                      </a:pPr>
                      <a:r>
                        <a:rPr lang="en-IN" sz="2000" b="0" i="1">
                          <a:latin typeface="Times New Roman"/>
                          <a:ea typeface="Times New Roman"/>
                          <a:cs typeface="Times New Roman"/>
                          <a:sym typeface="Times New Roman"/>
                        </a:rPr>
                        <a:t>   </a:t>
                      </a:r>
                      <a:r>
                        <a:rPr lang="en-IN" sz="2000" b="1" i="0">
                          <a:solidFill>
                            <a:srgbClr val="92D050"/>
                          </a:solidFill>
                          <a:latin typeface="Times New Roman"/>
                          <a:ea typeface="Times New Roman"/>
                          <a:cs typeface="Times New Roman"/>
                          <a:sym typeface="Times New Roman"/>
                        </a:rPr>
                        <a:t>main</a:t>
                      </a:r>
                      <a:r>
                        <a:rPr lang="en-IN" sz="2000" b="0">
                          <a:latin typeface="Times New Roman"/>
                          <a:ea typeface="Times New Roman"/>
                          <a:cs typeface="Times New Roman"/>
                          <a:sym typeface="Times New Roman"/>
                        </a:rPr>
                        <a:t> is a method; this is a starting point of a Java program, </a:t>
                      </a:r>
                      <a:r>
                        <a:rPr lang="en-IN" sz="1800" b="0" i="0">
                          <a:solidFill>
                            <a:schemeClr val="dk1"/>
                          </a:solidFill>
                          <a:latin typeface="Times New Roman"/>
                          <a:ea typeface="Times New Roman"/>
                          <a:cs typeface="Times New Roman"/>
                          <a:sym typeface="Times New Roman"/>
                        </a:rPr>
                        <a:t>is the entry point       method from which the JVM can run your program.</a:t>
                      </a:r>
                      <a:endParaRPr sz="2000" b="0">
                        <a:latin typeface="Times New Roman"/>
                        <a:ea typeface="Times New Roman"/>
                        <a:cs typeface="Times New Roman"/>
                        <a:sym typeface="Times New Roman"/>
                      </a:endParaRPr>
                    </a:p>
                    <a:p>
                      <a:pPr marL="0" marR="0" lvl="0" indent="-127000" algn="l" rtl="0">
                        <a:spcBef>
                          <a:spcPts val="0"/>
                        </a:spcBef>
                        <a:spcAft>
                          <a:spcPts val="0"/>
                        </a:spcAft>
                        <a:buClr>
                          <a:schemeClr val="lt1"/>
                        </a:buClr>
                        <a:buSzPts val="2000"/>
                        <a:buFont typeface="Arial"/>
                        <a:buChar char="•"/>
                      </a:pPr>
                      <a:r>
                        <a:rPr lang="en-IN" sz="2000" b="0">
                          <a:latin typeface="Times New Roman"/>
                          <a:ea typeface="Times New Roman"/>
                          <a:cs typeface="Times New Roman"/>
                          <a:sym typeface="Times New Roman"/>
                        </a:rPr>
                        <a:t>   main method code has been moved to some spaces left.</a:t>
                      </a:r>
                      <a:endParaRPr/>
                    </a:p>
                    <a:p>
                      <a:pPr marL="0" marR="0" lvl="0" indent="-127000" algn="l" rtl="0">
                        <a:spcBef>
                          <a:spcPts val="0"/>
                        </a:spcBef>
                        <a:spcAft>
                          <a:spcPts val="0"/>
                        </a:spcAft>
                        <a:buClr>
                          <a:schemeClr val="lt1"/>
                        </a:buClr>
                        <a:buSzPts val="2000"/>
                        <a:buFont typeface="Arial"/>
                        <a:buChar char="•"/>
                      </a:pPr>
                      <a:r>
                        <a:rPr lang="en-IN" sz="2000" b="0" i="1">
                          <a:latin typeface="Times New Roman"/>
                          <a:ea typeface="Times New Roman"/>
                          <a:cs typeface="Times New Roman"/>
                          <a:sym typeface="Times New Roman"/>
                        </a:rPr>
                        <a:t>   indentation</a:t>
                      </a:r>
                      <a:r>
                        <a:rPr lang="en-IN" sz="2000" b="0">
                          <a:latin typeface="Times New Roman"/>
                          <a:ea typeface="Times New Roman"/>
                          <a:cs typeface="Times New Roman"/>
                          <a:sym typeface="Times New Roman"/>
                        </a:rPr>
                        <a:t> which used to make a program easier to read and understand.</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aphicFrame>
        <p:nvGraphicFramePr>
          <p:cNvPr id="904" name="Google Shape;904;p140"/>
          <p:cNvGraphicFramePr/>
          <p:nvPr/>
        </p:nvGraphicFramePr>
        <p:xfrm>
          <a:off x="457201" y="888275"/>
          <a:ext cx="3000000" cy="3000000"/>
        </p:xfrm>
        <a:graphic>
          <a:graphicData uri="http://schemas.openxmlformats.org/drawingml/2006/table">
            <a:tbl>
              <a:tblPr firstRow="1" bandRow="1">
                <a:noFill/>
                <a:tableStyleId>{89796E3E-AA31-4D49-84DC-86D75FC4E409}</a:tableStyleId>
              </a:tblPr>
              <a:tblGrid>
                <a:gridCol w="3211375">
                  <a:extLst>
                    <a:ext uri="{9D8B030D-6E8A-4147-A177-3AD203B41FA5}">
                      <a16:colId xmlns:a16="http://schemas.microsoft.com/office/drawing/2014/main" val="20000"/>
                    </a:ext>
                  </a:extLst>
                </a:gridCol>
                <a:gridCol w="8257825">
                  <a:extLst>
                    <a:ext uri="{9D8B030D-6E8A-4147-A177-3AD203B41FA5}">
                      <a16:colId xmlns:a16="http://schemas.microsoft.com/office/drawing/2014/main" val="20001"/>
                    </a:ext>
                  </a:extLst>
                </a:gridCol>
              </a:tblGrid>
              <a:tr h="1632850">
                <a:tc>
                  <a:txBody>
                    <a:bodyPr/>
                    <a:lstStyle/>
                    <a:p>
                      <a:pPr marL="0" marR="0" lvl="0" indent="0" algn="just" rtl="0">
                        <a:spcBef>
                          <a:spcPts val="0"/>
                        </a:spcBef>
                        <a:spcAft>
                          <a:spcPts val="0"/>
                        </a:spcAft>
                        <a:buNone/>
                      </a:pPr>
                      <a:r>
                        <a:rPr lang="en-IN" sz="2400" b="0">
                          <a:latin typeface="Times New Roman"/>
                          <a:ea typeface="Times New Roman"/>
                          <a:cs typeface="Times New Roman"/>
                          <a:sym typeface="Times New Roman"/>
                        </a:rPr>
                        <a:t>String[] args</a:t>
                      </a:r>
                      <a:endParaRPr sz="2400" b="0">
                        <a:latin typeface="Times New Roman"/>
                        <a:ea typeface="Times New Roman"/>
                        <a:cs typeface="Times New Roman"/>
                        <a:sym typeface="Times New Roman"/>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It is an array where each element of it is a string, which has been named as "args".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If your Java program is run through the console, you can pass the input parameter, and main() method takes it as input.</a:t>
                      </a:r>
                      <a:endParaRPr/>
                    </a:p>
                  </a:txBody>
                  <a:tcPr marL="91450" marR="91450" marT="45725" marB="45725"/>
                </a:tc>
                <a:extLst>
                  <a:ext uri="{0D108BD9-81ED-4DB2-BD59-A6C34878D82A}">
                    <a16:rowId xmlns:a16="http://schemas.microsoft.com/office/drawing/2014/main" val="10000"/>
                  </a:ext>
                </a:extLst>
              </a:tr>
              <a:tr h="2735800">
                <a:tc>
                  <a:txBody>
                    <a:bodyPr/>
                    <a:lstStyle/>
                    <a:p>
                      <a:pPr marL="0" marR="0" lvl="0" indent="0" algn="just" rtl="0">
                        <a:spcBef>
                          <a:spcPts val="0"/>
                        </a:spcBef>
                        <a:spcAft>
                          <a:spcPts val="0"/>
                        </a:spcAft>
                        <a:buNone/>
                      </a:pPr>
                      <a:r>
                        <a:rPr lang="en-IN" sz="2400" b="0">
                          <a:latin typeface="Times New Roman"/>
                          <a:ea typeface="Times New Roman"/>
                          <a:cs typeface="Times New Roman"/>
                          <a:sym typeface="Times New Roman"/>
                        </a:rPr>
                        <a:t>System.out.println();</a:t>
                      </a:r>
                      <a:endParaRPr/>
                    </a:p>
                  </a:txBody>
                  <a:tcPr marL="91450" marR="91450" marT="45725" marB="45725"/>
                </a:tc>
                <a:tc>
                  <a:txBody>
                    <a:bodyPr/>
                    <a:lstStyle/>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This statement is used to print text on the screen as output, where </a:t>
                      </a:r>
                      <a:r>
                        <a:rPr lang="en-IN" sz="2400" b="0" i="1">
                          <a:latin typeface="Times New Roman"/>
                          <a:ea typeface="Times New Roman"/>
                          <a:cs typeface="Times New Roman"/>
                          <a:sym typeface="Times New Roman"/>
                        </a:rPr>
                        <a:t>the system</a:t>
                      </a:r>
                      <a:r>
                        <a:rPr lang="en-IN" sz="2400" b="0">
                          <a:latin typeface="Times New Roman"/>
                          <a:ea typeface="Times New Roman"/>
                          <a:cs typeface="Times New Roman"/>
                          <a:sym typeface="Times New Roman"/>
                        </a:rPr>
                        <a:t> is a predefined class, and </a:t>
                      </a:r>
                      <a:r>
                        <a:rPr lang="en-IN" sz="2400" b="0" i="1">
                          <a:latin typeface="Times New Roman"/>
                          <a:ea typeface="Times New Roman"/>
                          <a:cs typeface="Times New Roman"/>
                          <a:sym typeface="Times New Roman"/>
                        </a:rPr>
                        <a:t>out</a:t>
                      </a:r>
                      <a:r>
                        <a:rPr lang="en-IN" sz="2400" b="0">
                          <a:latin typeface="Times New Roman"/>
                          <a:ea typeface="Times New Roman"/>
                          <a:cs typeface="Times New Roman"/>
                          <a:sym typeface="Times New Roman"/>
                        </a:rPr>
                        <a:t> is an object of the PrintWriter class defined in the system.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The method </a:t>
                      </a:r>
                      <a:r>
                        <a:rPr lang="en-IN" sz="2400" b="0" i="1">
                          <a:latin typeface="Times New Roman"/>
                          <a:ea typeface="Times New Roman"/>
                          <a:cs typeface="Times New Roman"/>
                          <a:sym typeface="Times New Roman"/>
                        </a:rPr>
                        <a:t>println</a:t>
                      </a:r>
                      <a:r>
                        <a:rPr lang="en-IN" sz="2400" b="0">
                          <a:latin typeface="Times New Roman"/>
                          <a:ea typeface="Times New Roman"/>
                          <a:cs typeface="Times New Roman"/>
                          <a:sym typeface="Times New Roman"/>
                        </a:rPr>
                        <a:t> prints the text on the screen with a new line. You can also use </a:t>
                      </a:r>
                      <a:r>
                        <a:rPr lang="en-IN" sz="2400" b="0" i="1">
                          <a:latin typeface="Times New Roman"/>
                          <a:ea typeface="Times New Roman"/>
                          <a:cs typeface="Times New Roman"/>
                          <a:sym typeface="Times New Roman"/>
                        </a:rPr>
                        <a:t>print()</a:t>
                      </a:r>
                      <a:r>
                        <a:rPr lang="en-IN" sz="2400" b="0">
                          <a:latin typeface="Times New Roman"/>
                          <a:ea typeface="Times New Roman"/>
                          <a:cs typeface="Times New Roman"/>
                          <a:sym typeface="Times New Roman"/>
                        </a:rPr>
                        <a:t> method instead of println() method. </a:t>
                      </a:r>
                      <a:endParaRPr/>
                    </a:p>
                    <a:p>
                      <a:pPr marL="342900" marR="0" lvl="0" indent="-342900" algn="just" rtl="0">
                        <a:spcBef>
                          <a:spcPts val="0"/>
                        </a:spcBef>
                        <a:spcAft>
                          <a:spcPts val="0"/>
                        </a:spcAft>
                        <a:buClr>
                          <a:schemeClr val="lt1"/>
                        </a:buClr>
                        <a:buSzPts val="2400"/>
                        <a:buFont typeface="Arial"/>
                        <a:buChar char="•"/>
                      </a:pPr>
                      <a:r>
                        <a:rPr lang="en-IN" sz="2400" b="0">
                          <a:latin typeface="Times New Roman"/>
                          <a:ea typeface="Times New Roman"/>
                          <a:cs typeface="Times New Roman"/>
                          <a:sym typeface="Times New Roman"/>
                        </a:rPr>
                        <a:t>All Java statement ends with a semicolon.</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4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910" name="Google Shape;910;p14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911" name="Google Shape;911;p141"/>
          <p:cNvPicPr preferRelativeResize="0"/>
          <p:nvPr/>
        </p:nvPicPr>
        <p:blipFill rotWithShape="1">
          <a:blip r:embed="rId3">
            <a:alphaModFix/>
          </a:blip>
          <a:srcRect/>
          <a:stretch/>
        </p:blipFill>
        <p:spPr>
          <a:xfrm>
            <a:off x="504734" y="317682"/>
            <a:ext cx="6375400" cy="3949700"/>
          </a:xfrm>
          <a:prstGeom prst="rect">
            <a:avLst/>
          </a:prstGeom>
          <a:noFill/>
          <a:ln>
            <a:noFill/>
          </a:ln>
        </p:spPr>
      </p:pic>
      <p:pic>
        <p:nvPicPr>
          <p:cNvPr id="912" name="Google Shape;912;p141"/>
          <p:cNvPicPr preferRelativeResize="0"/>
          <p:nvPr/>
        </p:nvPicPr>
        <p:blipFill rotWithShape="1">
          <a:blip r:embed="rId4">
            <a:alphaModFix/>
          </a:blip>
          <a:srcRect/>
          <a:stretch/>
        </p:blipFill>
        <p:spPr>
          <a:xfrm>
            <a:off x="504733" y="4241255"/>
            <a:ext cx="6375399" cy="940863"/>
          </a:xfrm>
          <a:prstGeom prst="rect">
            <a:avLst/>
          </a:prstGeom>
          <a:noFill/>
          <a:ln>
            <a:noFill/>
          </a:ln>
        </p:spPr>
      </p:pic>
      <p:pic>
        <p:nvPicPr>
          <p:cNvPr id="913" name="Google Shape;913;p141"/>
          <p:cNvPicPr preferRelativeResize="0"/>
          <p:nvPr/>
        </p:nvPicPr>
        <p:blipFill rotWithShape="1">
          <a:blip r:embed="rId5">
            <a:alphaModFix/>
          </a:blip>
          <a:srcRect/>
          <a:stretch/>
        </p:blipFill>
        <p:spPr>
          <a:xfrm>
            <a:off x="7518762" y="6115232"/>
            <a:ext cx="4495800" cy="584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42"/>
          <p:cNvSpPr txBox="1">
            <a:spLocks noGrp="1"/>
          </p:cNvSpPr>
          <p:nvPr>
            <p:ph type="body" idx="1"/>
          </p:nvPr>
        </p:nvSpPr>
        <p:spPr>
          <a:xfrm>
            <a:off x="509451" y="731521"/>
            <a:ext cx="4911635" cy="505968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000"/>
              <a:buNone/>
            </a:pPr>
            <a:r>
              <a:rPr lang="en-IN" sz="2000">
                <a:latin typeface="Times New Roman"/>
                <a:ea typeface="Times New Roman"/>
                <a:cs typeface="Times New Roman"/>
                <a:sym typeface="Times New Roman"/>
              </a:rPr>
              <a:t>class JavaTester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public static void main(String[] args)</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System.out.print("Hello");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System.out.print("World");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 </a:t>
            </a:r>
            <a:endParaRPr/>
          </a:p>
          <a:p>
            <a:pPr marL="0" lvl="0" indent="0" algn="just" rtl="0">
              <a:spcBef>
                <a:spcPts val="1000"/>
              </a:spcBef>
              <a:spcAft>
                <a:spcPts val="0"/>
              </a:spcAft>
              <a:buSzPts val="2000"/>
              <a:buNone/>
            </a:pPr>
            <a:r>
              <a:rPr lang="en-I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
        <p:nvSpPr>
          <p:cNvPr id="919" name="Google Shape;919;p142"/>
          <p:cNvSpPr txBox="1"/>
          <p:nvPr/>
        </p:nvSpPr>
        <p:spPr>
          <a:xfrm>
            <a:off x="6096000" y="611777"/>
            <a:ext cx="5268686" cy="50596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class JavaTester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public static void main(String[] args)</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System.out.println("Hello");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System.out.println("World");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 </a:t>
            </a:r>
            <a:endParaRPr/>
          </a:p>
          <a:p>
            <a:pPr marL="0" marR="0" lvl="0" indent="0" algn="l" rtl="0">
              <a:spcBef>
                <a:spcPts val="1000"/>
              </a:spcBef>
              <a:spcAft>
                <a:spcPts val="0"/>
              </a:spcAft>
              <a:buClr>
                <a:schemeClr val="lt1"/>
              </a:buClr>
              <a:buSzPts val="2000"/>
              <a:buFont typeface="Arial"/>
              <a:buNone/>
            </a:pPr>
            <a:r>
              <a:rPr lang="en-IN" sz="2000" b="0" i="0" u="none" strike="noStrike" cap="none">
                <a:solidFill>
                  <a:schemeClr val="lt1"/>
                </a:solidFill>
                <a:latin typeface="Times New Roman"/>
                <a:ea typeface="Times New Roman"/>
                <a:cs typeface="Times New Roman"/>
                <a:sym typeface="Times New Roman"/>
              </a:rPr>
              <a:t>	}</a:t>
            </a:r>
            <a:endParaRPr sz="20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43"/>
          <p:cNvSpPr txBox="1">
            <a:spLocks noGrp="1"/>
          </p:cNvSpPr>
          <p:nvPr>
            <p:ph type="title"/>
          </p:nvPr>
        </p:nvSpPr>
        <p:spPr>
          <a:xfrm>
            <a:off x="439783" y="1345792"/>
            <a:ext cx="7772400" cy="8683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3B9B4"/>
              </a:buClr>
              <a:buSzPts val="2800"/>
              <a:buFont typeface="Times New Roman"/>
              <a:buNone/>
            </a:pPr>
            <a:r>
              <a:rPr lang="en-IN" sz="2800" b="1">
                <a:solidFill>
                  <a:srgbClr val="F3B9B4"/>
                </a:solidFill>
                <a:latin typeface="Times New Roman"/>
                <a:ea typeface="Times New Roman"/>
                <a:cs typeface="Times New Roman"/>
                <a:sym typeface="Times New Roman"/>
              </a:rPr>
              <a:t>POINTS TO PONDER</a:t>
            </a:r>
            <a:endParaRPr/>
          </a:p>
        </p:txBody>
      </p:sp>
      <p:sp>
        <p:nvSpPr>
          <p:cNvPr id="925" name="Google Shape;925;p143"/>
          <p:cNvSpPr txBox="1">
            <a:spLocks noGrp="1"/>
          </p:cNvSpPr>
          <p:nvPr>
            <p:ph type="body" idx="1"/>
          </p:nvPr>
        </p:nvSpPr>
        <p:spPr>
          <a:xfrm>
            <a:off x="1275805" y="1878875"/>
            <a:ext cx="8458200" cy="4572000"/>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400"/>
              <a:buChar char="•"/>
            </a:pPr>
            <a:r>
              <a:rPr lang="en-IN" sz="2400">
                <a:latin typeface="Times New Roman"/>
                <a:ea typeface="Times New Roman"/>
                <a:cs typeface="Times New Roman"/>
                <a:sym typeface="Times New Roman"/>
              </a:rPr>
              <a:t>Java is CASE SENSITIVE.</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File name has to be the same as class name in file.</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Need to import necessary class definitions</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All statements in Java end with a semicolon.</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Whitespace is ignored by compiler</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In Java, all code must reside inside a class.</a:t>
            </a:r>
            <a:endParaRPr sz="2400">
              <a:latin typeface="Times New Roman"/>
              <a:ea typeface="Times New Roman"/>
              <a:cs typeface="Times New Roman"/>
              <a:sym typeface="Times New Roman"/>
            </a:endParaRPr>
          </a:p>
          <a:p>
            <a:pPr marL="285750" lvl="0" indent="-285750" algn="l" rtl="0">
              <a:spcBef>
                <a:spcPts val="1000"/>
              </a:spcBef>
              <a:spcAft>
                <a:spcPts val="0"/>
              </a:spcAft>
              <a:buSzPts val="1800"/>
              <a:buFont typeface="Noto Sans Symbols"/>
              <a:buNone/>
            </a:pP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44"/>
          <p:cNvSpPr txBox="1">
            <a:spLocks noGrp="1"/>
          </p:cNvSpPr>
          <p:nvPr>
            <p:ph type="body" idx="1"/>
          </p:nvPr>
        </p:nvSpPr>
        <p:spPr>
          <a:xfrm>
            <a:off x="124098" y="0"/>
            <a:ext cx="11109959" cy="542108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400"/>
              <a:buNone/>
            </a:pPr>
            <a:r>
              <a:rPr lang="en-IN" sz="2400" b="1">
                <a:latin typeface="Times New Roman"/>
                <a:ea typeface="Times New Roman"/>
                <a:cs typeface="Times New Roman"/>
                <a:sym typeface="Times New Roman"/>
              </a:rPr>
              <a:t>Two Control Statements </a:t>
            </a:r>
            <a:endParaRPr/>
          </a:p>
          <a:p>
            <a:pPr marL="0" lvl="0" indent="0" algn="l" rtl="0">
              <a:spcBef>
                <a:spcPts val="1000"/>
              </a:spcBef>
              <a:spcAft>
                <a:spcPts val="0"/>
              </a:spcAft>
              <a:buSzPts val="2400"/>
              <a:buNone/>
            </a:pPr>
            <a:r>
              <a:rPr lang="en-IN" sz="2400" b="1">
                <a:latin typeface="Times New Roman"/>
                <a:ea typeface="Times New Roman"/>
                <a:cs typeface="Times New Roman"/>
                <a:sym typeface="Times New Roman"/>
              </a:rPr>
              <a:t>1.	 </a:t>
            </a:r>
            <a:r>
              <a:rPr lang="en-IN" sz="2400">
                <a:solidFill>
                  <a:srgbClr val="F9DCD9"/>
                </a:solidFill>
                <a:latin typeface="Times New Roman"/>
                <a:ea typeface="Times New Roman"/>
                <a:cs typeface="Times New Roman"/>
                <a:sym typeface="Times New Roman"/>
              </a:rPr>
              <a:t>if</a:t>
            </a:r>
            <a:r>
              <a:rPr lang="en-IN" sz="2400" i="1">
                <a:solidFill>
                  <a:srgbClr val="F9DCD9"/>
                </a:solidFill>
                <a:latin typeface="Times New Roman"/>
                <a:ea typeface="Times New Roman"/>
                <a:cs typeface="Times New Roman"/>
                <a:sym typeface="Times New Roman"/>
              </a:rPr>
              <a:t>(condition) statement;</a:t>
            </a:r>
            <a:endParaRPr/>
          </a:p>
          <a:p>
            <a:pPr marL="0" lvl="0" indent="0" algn="l" rtl="0">
              <a:spcBef>
                <a:spcPts val="1000"/>
              </a:spcBef>
              <a:spcAft>
                <a:spcPts val="0"/>
              </a:spcAft>
              <a:buSzPts val="2400"/>
              <a:buNone/>
            </a:pPr>
            <a:r>
              <a:rPr lang="en-IN" sz="2400" i="1">
                <a:latin typeface="Times New Roman"/>
                <a:ea typeface="Times New Roman"/>
                <a:cs typeface="Times New Roman"/>
                <a:sym typeface="Times New Roman"/>
              </a:rPr>
              <a:t>Eg:		</a:t>
            </a:r>
            <a:r>
              <a:rPr lang="en-IN" sz="2400">
                <a:latin typeface="Times New Roman"/>
                <a:ea typeface="Times New Roman"/>
                <a:cs typeface="Times New Roman"/>
                <a:sym typeface="Times New Roman"/>
              </a:rPr>
              <a:t>if(num &lt; 100) </a:t>
            </a:r>
            <a:endParaRPr/>
          </a:p>
          <a:p>
            <a:pPr marL="0" lvl="0" indent="0" algn="l" rtl="0">
              <a:spcBef>
                <a:spcPts val="1000"/>
              </a:spcBef>
              <a:spcAft>
                <a:spcPts val="0"/>
              </a:spcAft>
              <a:buSzPts val="2400"/>
              <a:buNone/>
            </a:pPr>
            <a:r>
              <a:rPr lang="en-IN" sz="2400">
                <a:latin typeface="Times New Roman"/>
                <a:ea typeface="Times New Roman"/>
                <a:cs typeface="Times New Roman"/>
                <a:sym typeface="Times New Roman"/>
              </a:rPr>
              <a:t>			System.out.println("num is less than 100"); </a:t>
            </a:r>
            <a:endParaRPr/>
          </a:p>
          <a:p>
            <a:pPr marL="0" lvl="0" indent="0" algn="l" rtl="0">
              <a:spcBef>
                <a:spcPts val="1000"/>
              </a:spcBef>
              <a:spcAft>
                <a:spcPts val="0"/>
              </a:spcAft>
              <a:buSzPts val="2400"/>
              <a:buNone/>
            </a:pPr>
            <a:endParaRPr sz="2400">
              <a:latin typeface="Times New Roman"/>
              <a:ea typeface="Times New Roman"/>
              <a:cs typeface="Times New Roman"/>
              <a:sym typeface="Times New Roman"/>
            </a:endParaRPr>
          </a:p>
          <a:p>
            <a:pPr marL="0" lvl="0" indent="0" algn="l" rtl="0">
              <a:spcBef>
                <a:spcPts val="1000"/>
              </a:spcBef>
              <a:spcAft>
                <a:spcPts val="0"/>
              </a:spcAft>
              <a:buSzPts val="2400"/>
              <a:buNone/>
            </a:pPr>
            <a:endParaRPr sz="2400">
              <a:latin typeface="Times New Roman"/>
              <a:ea typeface="Times New Roman"/>
              <a:cs typeface="Times New Roman"/>
              <a:sym typeface="Times New Roman"/>
            </a:endParaRPr>
          </a:p>
          <a:p>
            <a:pPr marL="0" lvl="0" indent="0" algn="l" rtl="0">
              <a:spcBef>
                <a:spcPts val="1000"/>
              </a:spcBef>
              <a:spcAft>
                <a:spcPts val="0"/>
              </a:spcAft>
              <a:buSzPts val="2400"/>
              <a:buNone/>
            </a:pPr>
            <a:endParaRPr sz="2400">
              <a:latin typeface="Times New Roman"/>
              <a:ea typeface="Times New Roman"/>
              <a:cs typeface="Times New Roman"/>
              <a:sym typeface="Times New Roman"/>
            </a:endParaRPr>
          </a:p>
          <a:p>
            <a:pPr marL="0" lvl="0" indent="0" algn="l" rtl="0">
              <a:spcBef>
                <a:spcPts val="1000"/>
              </a:spcBef>
              <a:spcAft>
                <a:spcPts val="0"/>
              </a:spcAft>
              <a:buSzPts val="2400"/>
              <a:buNone/>
            </a:pPr>
            <a:endParaRPr sz="2400">
              <a:latin typeface="Times New Roman"/>
              <a:ea typeface="Times New Roman"/>
              <a:cs typeface="Times New Roman"/>
              <a:sym typeface="Times New Roman"/>
            </a:endParaRPr>
          </a:p>
          <a:p>
            <a:pPr marL="0" lvl="0" indent="0" algn="l" rtl="0">
              <a:spcBef>
                <a:spcPts val="1000"/>
              </a:spcBef>
              <a:spcAft>
                <a:spcPts val="0"/>
              </a:spcAft>
              <a:buSzPts val="1800"/>
              <a:buNone/>
            </a:pPr>
            <a:br>
              <a:rPr lang="en-IN" i="1"/>
            </a:br>
            <a:endParaRPr/>
          </a:p>
          <a:p>
            <a:pPr marL="0" lvl="0" indent="0" algn="l" rtl="0">
              <a:spcBef>
                <a:spcPts val="1000"/>
              </a:spcBef>
              <a:spcAft>
                <a:spcPts val="0"/>
              </a:spcAft>
              <a:buSzPts val="1800"/>
              <a:buNone/>
            </a:pPr>
            <a:endParaRPr/>
          </a:p>
        </p:txBody>
      </p:sp>
      <p:pic>
        <p:nvPicPr>
          <p:cNvPr id="931" name="Google Shape;931;p144"/>
          <p:cNvPicPr preferRelativeResize="0"/>
          <p:nvPr/>
        </p:nvPicPr>
        <p:blipFill rotWithShape="1">
          <a:blip r:embed="rId3">
            <a:alphaModFix/>
          </a:blip>
          <a:srcRect/>
          <a:stretch/>
        </p:blipFill>
        <p:spPr>
          <a:xfrm>
            <a:off x="7626713" y="209369"/>
            <a:ext cx="4279900" cy="1397000"/>
          </a:xfrm>
          <a:prstGeom prst="rect">
            <a:avLst/>
          </a:prstGeom>
          <a:noFill/>
          <a:ln>
            <a:noFill/>
          </a:ln>
        </p:spPr>
      </p:pic>
      <p:pic>
        <p:nvPicPr>
          <p:cNvPr id="932" name="Google Shape;932;p144"/>
          <p:cNvPicPr preferRelativeResize="0"/>
          <p:nvPr/>
        </p:nvPicPr>
        <p:blipFill rotWithShape="1">
          <a:blip r:embed="rId4">
            <a:alphaModFix/>
          </a:blip>
          <a:srcRect/>
          <a:stretch/>
        </p:blipFill>
        <p:spPr>
          <a:xfrm>
            <a:off x="6302124" y="2174601"/>
            <a:ext cx="5863750" cy="3572691"/>
          </a:xfrm>
          <a:prstGeom prst="rect">
            <a:avLst/>
          </a:prstGeom>
          <a:noFill/>
          <a:ln>
            <a:noFill/>
          </a:ln>
        </p:spPr>
      </p:pic>
      <p:pic>
        <p:nvPicPr>
          <p:cNvPr id="933" name="Google Shape;933;p144"/>
          <p:cNvPicPr preferRelativeResize="0"/>
          <p:nvPr/>
        </p:nvPicPr>
        <p:blipFill rotWithShape="1">
          <a:blip r:embed="rId5">
            <a:alphaModFix/>
          </a:blip>
          <a:srcRect/>
          <a:stretch/>
        </p:blipFill>
        <p:spPr>
          <a:xfrm>
            <a:off x="6309361" y="5514573"/>
            <a:ext cx="5863751" cy="131524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45"/>
          <p:cNvSpPr txBox="1">
            <a:spLocks noGrp="1"/>
          </p:cNvSpPr>
          <p:nvPr>
            <p:ph type="body" idx="1"/>
          </p:nvPr>
        </p:nvSpPr>
        <p:spPr>
          <a:xfrm>
            <a:off x="0" y="0"/>
            <a:ext cx="10131425" cy="36491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400"/>
              <a:buNone/>
            </a:pPr>
            <a:r>
              <a:rPr lang="en-IN" sz="2400">
                <a:solidFill>
                  <a:srgbClr val="F9DCD9"/>
                </a:solidFill>
                <a:latin typeface="Times New Roman"/>
                <a:ea typeface="Times New Roman"/>
                <a:cs typeface="Times New Roman"/>
                <a:sym typeface="Times New Roman"/>
              </a:rPr>
              <a:t>2. </a:t>
            </a:r>
            <a:r>
              <a:rPr lang="en-IN" sz="2400" b="1">
                <a:solidFill>
                  <a:srgbClr val="F9DCD9"/>
                </a:solidFill>
                <a:latin typeface="Times New Roman"/>
                <a:ea typeface="Times New Roman"/>
                <a:cs typeface="Times New Roman"/>
                <a:sym typeface="Times New Roman"/>
              </a:rPr>
              <a:t>The for Loop</a:t>
            </a:r>
            <a:endParaRPr/>
          </a:p>
          <a:p>
            <a:pPr marL="0" lvl="0" indent="0" algn="just" rtl="0">
              <a:spcBef>
                <a:spcPts val="1000"/>
              </a:spcBef>
              <a:spcAft>
                <a:spcPts val="0"/>
              </a:spcAft>
              <a:buSzPts val="1800"/>
              <a:buNone/>
            </a:pPr>
            <a:r>
              <a:rPr lang="en-IN"/>
              <a:t>	</a:t>
            </a:r>
            <a:r>
              <a:rPr lang="en-IN" sz="2400">
                <a:latin typeface="Times New Roman"/>
                <a:ea typeface="Times New Roman"/>
                <a:cs typeface="Times New Roman"/>
                <a:sym typeface="Times New Roman"/>
              </a:rPr>
              <a:t>for</a:t>
            </a:r>
            <a:r>
              <a:rPr lang="en-IN" sz="2400" i="1">
                <a:latin typeface="Times New Roman"/>
                <a:ea typeface="Times New Roman"/>
                <a:cs typeface="Times New Roman"/>
                <a:sym typeface="Times New Roman"/>
              </a:rPr>
              <a:t>(initialization; condition; iteration) statement; </a:t>
            </a:r>
            <a:endParaRPr sz="2400">
              <a:latin typeface="Times New Roman"/>
              <a:ea typeface="Times New Roman"/>
              <a:cs typeface="Times New Roman"/>
              <a:sym typeface="Times New Roman"/>
            </a:endParaRPr>
          </a:p>
          <a:p>
            <a:pPr marL="0" lvl="0" indent="0" algn="l" rtl="0">
              <a:spcBef>
                <a:spcPts val="1000"/>
              </a:spcBef>
              <a:spcAft>
                <a:spcPts val="0"/>
              </a:spcAft>
              <a:buSzPts val="2400"/>
              <a:buNone/>
            </a:pPr>
            <a:r>
              <a:rPr lang="en-IN" sz="2400" b="1">
                <a:solidFill>
                  <a:srgbClr val="F9DCD9"/>
                </a:solidFill>
                <a:latin typeface="Times New Roman"/>
                <a:ea typeface="Times New Roman"/>
                <a:cs typeface="Times New Roman"/>
                <a:sym typeface="Times New Roman"/>
              </a:rPr>
              <a:t> </a:t>
            </a:r>
            <a:endParaRPr sz="2400">
              <a:solidFill>
                <a:srgbClr val="F9DCD9"/>
              </a:solidFill>
              <a:latin typeface="Times New Roman"/>
              <a:ea typeface="Times New Roman"/>
              <a:cs typeface="Times New Roman"/>
              <a:sym typeface="Times New Roman"/>
            </a:endParaRPr>
          </a:p>
          <a:p>
            <a:pPr marL="0" lvl="0" indent="0" algn="l" rtl="0">
              <a:spcBef>
                <a:spcPts val="1000"/>
              </a:spcBef>
              <a:spcAft>
                <a:spcPts val="0"/>
              </a:spcAft>
              <a:buSzPts val="1800"/>
              <a:buNone/>
            </a:pPr>
            <a:endParaRPr/>
          </a:p>
        </p:txBody>
      </p:sp>
      <p:pic>
        <p:nvPicPr>
          <p:cNvPr id="939" name="Google Shape;939;p145"/>
          <p:cNvPicPr preferRelativeResize="0"/>
          <p:nvPr/>
        </p:nvPicPr>
        <p:blipFill rotWithShape="1">
          <a:blip r:embed="rId3">
            <a:alphaModFix/>
          </a:blip>
          <a:srcRect/>
          <a:stretch/>
        </p:blipFill>
        <p:spPr>
          <a:xfrm>
            <a:off x="4618544" y="2547257"/>
            <a:ext cx="7507161" cy="424542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4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945" name="Google Shape;945;p146"/>
          <p:cNvSpPr txBox="1">
            <a:spLocks noGrp="1"/>
          </p:cNvSpPr>
          <p:nvPr>
            <p:ph type="body" idx="1"/>
          </p:nvPr>
        </p:nvSpPr>
        <p:spPr>
          <a:xfrm>
            <a:off x="171994" y="1300480"/>
            <a:ext cx="11848012" cy="364913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Work out first program , second program and program to differentiate print and println.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 Work out on If loop &amp; for loop</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4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951" name="Google Shape;951;p147"/>
          <p:cNvSpPr txBox="1">
            <a:spLocks noGrp="1"/>
          </p:cNvSpPr>
          <p:nvPr>
            <p:ph type="body" idx="1"/>
          </p:nvPr>
        </p:nvSpPr>
        <p:spPr>
          <a:xfrm>
            <a:off x="685800" y="1092685"/>
            <a:ext cx="10131425" cy="364913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4400"/>
              <a:buNone/>
            </a:pPr>
            <a:r>
              <a:rPr lang="en-IN" sz="4400" b="1">
                <a:solidFill>
                  <a:srgbClr val="7030A0"/>
                </a:solidFill>
                <a:latin typeface="Times New Roman"/>
                <a:ea typeface="Times New Roman"/>
                <a:cs typeface="Times New Roman"/>
                <a:sym typeface="Times New Roman"/>
              </a:rPr>
              <a:t> </a:t>
            </a:r>
            <a:r>
              <a:rPr lang="en-IN" sz="4400" b="1">
                <a:solidFill>
                  <a:srgbClr val="CD8AD9"/>
                </a:solidFill>
                <a:latin typeface="Times New Roman"/>
                <a:ea typeface="Times New Roman"/>
                <a:cs typeface="Times New Roman"/>
                <a:sym typeface="Times New Roman"/>
              </a:rPr>
              <a:t>THANKYOU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body" idx="1"/>
          </p:nvPr>
        </p:nvSpPr>
        <p:spPr>
          <a:xfrm>
            <a:off x="685801" y="631371"/>
            <a:ext cx="11027228" cy="5704115"/>
          </a:xfrm>
          <a:prstGeom prst="rect">
            <a:avLst/>
          </a:prstGeom>
          <a:noFill/>
          <a:ln>
            <a:noFill/>
          </a:ln>
        </p:spPr>
        <p:txBody>
          <a:bodyPr spcFirstLastPara="1" wrap="square" lIns="91425" tIns="45700" rIns="91425" bIns="45700" anchor="ctr" anchorCtr="0">
            <a:noAutofit/>
          </a:bodyPr>
          <a:lstStyle/>
          <a:p>
            <a:pPr marL="285750" lvl="0" indent="-107950" algn="l" rtl="0">
              <a:spcBef>
                <a:spcPts val="0"/>
              </a:spcBef>
              <a:spcAft>
                <a:spcPts val="0"/>
              </a:spcAft>
              <a:buSzPts val="2800"/>
              <a:buNone/>
            </a:pPr>
            <a:endParaRPr sz="2800">
              <a:latin typeface="Times New Roman"/>
              <a:ea typeface="Times New Roman"/>
              <a:cs typeface="Times New Roman"/>
              <a:sym typeface="Times New Roman"/>
            </a:endParaRPr>
          </a:p>
        </p:txBody>
      </p:sp>
      <p:pic>
        <p:nvPicPr>
          <p:cNvPr id="231" name="Google Shape;231;p31" descr="C++ fundamentals. - ppt video online download"/>
          <p:cNvPicPr preferRelativeResize="0"/>
          <p:nvPr/>
        </p:nvPicPr>
        <p:blipFill rotWithShape="1">
          <a:blip r:embed="rId3">
            <a:alphaModFix/>
          </a:blip>
          <a:srcRect/>
          <a:stretch/>
        </p:blipFill>
        <p:spPr>
          <a:xfrm>
            <a:off x="1785255" y="533407"/>
            <a:ext cx="7881257" cy="59109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2" descr="Object-Oriented Design"/>
          <p:cNvPicPr preferRelativeResize="0">
            <a:picLocks noGrp="1"/>
          </p:cNvPicPr>
          <p:nvPr>
            <p:ph type="body" idx="1"/>
          </p:nvPr>
        </p:nvPicPr>
        <p:blipFill rotWithShape="1">
          <a:blip r:embed="rId3">
            <a:alphaModFix/>
          </a:blip>
          <a:srcRect/>
          <a:stretch/>
        </p:blipFill>
        <p:spPr>
          <a:xfrm>
            <a:off x="674917" y="266569"/>
            <a:ext cx="10972800" cy="640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body" idx="1"/>
          </p:nvPr>
        </p:nvSpPr>
        <p:spPr>
          <a:xfrm>
            <a:off x="159923" y="-144962"/>
            <a:ext cx="11081657" cy="4970789"/>
          </a:xfrm>
          <a:prstGeom prst="rect">
            <a:avLst/>
          </a:prstGeom>
          <a:noFill/>
          <a:ln>
            <a:noFill/>
          </a:ln>
        </p:spPr>
        <p:txBody>
          <a:bodyPr spcFirstLastPara="1" wrap="square" lIns="91425" tIns="45700" rIns="91425" bIns="45700" anchor="ctr" anchorCtr="0">
            <a:noAutofit/>
          </a:bodyPr>
          <a:lstStyle/>
          <a:p>
            <a:pPr marL="285750" lvl="0" indent="-107950" algn="just" rtl="0">
              <a:spcBef>
                <a:spcPts val="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main aim of OOP is to bind together the data and the functions that operate on them so that no other part of the code can access this data except that function.</a:t>
            </a:r>
            <a:endParaRPr sz="2800" b="1">
              <a:solidFill>
                <a:srgbClr val="F3B9B4"/>
              </a:solidFill>
              <a:latin typeface="Times New Roman"/>
              <a:ea typeface="Times New Roman"/>
              <a:cs typeface="Times New Roman"/>
              <a:sym typeface="Times New Roman"/>
            </a:endParaRPr>
          </a:p>
          <a:p>
            <a:pPr marL="514350" lvl="0" indent="-514350" algn="just" rtl="0">
              <a:spcBef>
                <a:spcPts val="1000"/>
              </a:spcBef>
              <a:spcAft>
                <a:spcPts val="0"/>
              </a:spcAft>
              <a:buSzPts val="2800"/>
              <a:buFont typeface="Calibri"/>
              <a:buAutoNum type="arabicPeriod"/>
            </a:pPr>
            <a:r>
              <a:rPr lang="en-IN" sz="2800" b="1">
                <a:latin typeface="Times New Roman"/>
                <a:ea typeface="Times New Roman"/>
                <a:cs typeface="Times New Roman"/>
                <a:sym typeface="Times New Roman"/>
              </a:rPr>
              <a:t>Object</a:t>
            </a:r>
            <a:endParaRPr/>
          </a:p>
          <a:p>
            <a:pPr marL="457200" lvl="1" indent="0" algn="l" rtl="0">
              <a:spcBef>
                <a:spcPts val="1000"/>
              </a:spcBef>
              <a:spcAft>
                <a:spcPts val="0"/>
              </a:spcAft>
              <a:buSzPts val="2800"/>
              <a:buNone/>
            </a:pPr>
            <a:r>
              <a:rPr lang="en-IN" sz="2800">
                <a:latin typeface="Times New Roman"/>
                <a:ea typeface="Times New Roman"/>
                <a:cs typeface="Times New Roman"/>
                <a:sym typeface="Times New Roman"/>
              </a:rPr>
              <a:t>Is a bundle of data and its behaviour(often known as methods).</a:t>
            </a:r>
            <a:br>
              <a:rPr lang="en-IN" sz="2800">
                <a:latin typeface="Times New Roman"/>
                <a:ea typeface="Times New Roman"/>
                <a:cs typeface="Times New Roman"/>
                <a:sym typeface="Times New Roman"/>
              </a:rPr>
            </a:br>
            <a:endParaRPr sz="2800" b="1">
              <a:solidFill>
                <a:srgbClr val="F3B9B4"/>
              </a:solidFill>
              <a:latin typeface="Times New Roman"/>
              <a:ea typeface="Times New Roman"/>
              <a:cs typeface="Times New Roman"/>
              <a:sym typeface="Times New Roman"/>
            </a:endParaRPr>
          </a:p>
          <a:p>
            <a:pPr marL="742950" lvl="1" indent="-107950" algn="just" rtl="0">
              <a:spcBef>
                <a:spcPts val="1000"/>
              </a:spcBef>
              <a:spcAft>
                <a:spcPts val="0"/>
              </a:spcAft>
              <a:buSzPts val="2800"/>
              <a:buNone/>
            </a:pPr>
            <a:endParaRPr sz="2800">
              <a:solidFill>
                <a:srgbClr val="F3B9B4"/>
              </a:solidFill>
              <a:latin typeface="Times New Roman"/>
              <a:ea typeface="Times New Roman"/>
              <a:cs typeface="Times New Roman"/>
              <a:sym typeface="Times New Roman"/>
            </a:endParaRPr>
          </a:p>
          <a:p>
            <a:pPr marL="342900" lvl="0" indent="-165100" algn="l" rtl="0">
              <a:spcBef>
                <a:spcPts val="1000"/>
              </a:spcBef>
              <a:spcAft>
                <a:spcPts val="0"/>
              </a:spcAft>
              <a:buSzPts val="2800"/>
              <a:buFont typeface="Calibri"/>
              <a:buNone/>
            </a:pPr>
            <a:endParaRPr sz="2800">
              <a:latin typeface="Times New Roman"/>
              <a:ea typeface="Times New Roman"/>
              <a:cs typeface="Times New Roman"/>
              <a:sym typeface="Times New Roman"/>
            </a:endParaRPr>
          </a:p>
        </p:txBody>
      </p:sp>
      <p:pic>
        <p:nvPicPr>
          <p:cNvPr id="242" name="Google Shape;242;p33" descr="OOPs Concepts Object Class"/>
          <p:cNvPicPr preferRelativeResize="0"/>
          <p:nvPr/>
        </p:nvPicPr>
        <p:blipFill rotWithShape="1">
          <a:blip r:embed="rId3">
            <a:alphaModFix/>
          </a:blip>
          <a:srcRect/>
          <a:stretch/>
        </p:blipFill>
        <p:spPr>
          <a:xfrm>
            <a:off x="950420" y="4063827"/>
            <a:ext cx="6985000" cy="1524000"/>
          </a:xfrm>
          <a:prstGeom prst="rect">
            <a:avLst/>
          </a:prstGeom>
          <a:noFill/>
          <a:ln>
            <a:noFill/>
          </a:ln>
        </p:spPr>
      </p:pic>
      <p:pic>
        <p:nvPicPr>
          <p:cNvPr id="243" name="Google Shape;243;p33"/>
          <p:cNvPicPr preferRelativeResize="0"/>
          <p:nvPr/>
        </p:nvPicPr>
        <p:blipFill rotWithShape="1">
          <a:blip r:embed="rId4">
            <a:alphaModFix/>
          </a:blip>
          <a:srcRect/>
          <a:stretch/>
        </p:blipFill>
        <p:spPr>
          <a:xfrm>
            <a:off x="9132072" y="3105618"/>
            <a:ext cx="2974395" cy="36950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4"/>
          <p:cNvPicPr preferRelativeResize="0">
            <a:picLocks noGrp="1"/>
          </p:cNvPicPr>
          <p:nvPr>
            <p:ph type="body" idx="1"/>
          </p:nvPr>
        </p:nvPicPr>
        <p:blipFill rotWithShape="1">
          <a:blip r:embed="rId3">
            <a:alphaModFix/>
          </a:blip>
          <a:srcRect/>
          <a:stretch/>
        </p:blipFill>
        <p:spPr>
          <a:xfrm>
            <a:off x="557561" y="349446"/>
            <a:ext cx="11184671" cy="6354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body" idx="1"/>
          </p:nvPr>
        </p:nvSpPr>
        <p:spPr>
          <a:xfrm>
            <a:off x="413656" y="370115"/>
            <a:ext cx="11059885" cy="5617029"/>
          </a:xfrm>
          <a:prstGeom prst="rect">
            <a:avLst/>
          </a:prstGeom>
          <a:noFill/>
          <a:ln>
            <a:noFill/>
          </a:ln>
        </p:spPr>
        <p:txBody>
          <a:bodyPr spcFirstLastPara="1" wrap="square" lIns="91425" tIns="45700" rIns="91425" bIns="45700" anchor="ctr" anchorCtr="0">
            <a:noAutofit/>
          </a:bodyPr>
          <a:lstStyle/>
          <a:p>
            <a:pPr marL="342900" lvl="0" indent="-342900" algn="just" rtl="0">
              <a:spcBef>
                <a:spcPts val="0"/>
              </a:spcBef>
              <a:spcAft>
                <a:spcPts val="0"/>
              </a:spcAft>
              <a:buSzPts val="2800"/>
              <a:buFont typeface="Calibri"/>
              <a:buAutoNum type="arabicPeriod" startAt="2"/>
            </a:pPr>
            <a:r>
              <a:rPr lang="en-IN" sz="2800" b="1">
                <a:latin typeface="Times New Roman"/>
                <a:ea typeface="Times New Roman"/>
                <a:cs typeface="Times New Roman"/>
                <a:sym typeface="Times New Roman"/>
              </a:rPr>
              <a:t> Class</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 A class is a blueprint or prototype that defines the variables and the methods common to all objects of a certain kind</a:t>
            </a:r>
            <a:endParaRPr/>
          </a:p>
          <a:p>
            <a:pPr marL="742950" lvl="1" indent="-120650" algn="just" rtl="0">
              <a:spcBef>
                <a:spcPts val="1000"/>
              </a:spcBef>
              <a:spcAft>
                <a:spcPts val="0"/>
              </a:spcAft>
              <a:buSzPts val="2600"/>
              <a:buNone/>
            </a:pPr>
            <a:endParaRPr sz="2600">
              <a:latin typeface="Times New Roman"/>
              <a:ea typeface="Times New Roman"/>
              <a:cs typeface="Times New Roman"/>
              <a:sym typeface="Times New Roman"/>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 Entire set of data and code of an object can be made user defined data type with the help of a class</a:t>
            </a:r>
            <a:endParaRPr/>
          </a:p>
          <a:p>
            <a:pPr marL="457200" lvl="1" indent="0" algn="just" rtl="0">
              <a:spcBef>
                <a:spcPts val="1000"/>
              </a:spcBef>
              <a:spcAft>
                <a:spcPts val="0"/>
              </a:spcAft>
              <a:buSzPts val="2600"/>
              <a:buNone/>
            </a:pPr>
            <a:endParaRPr sz="2600">
              <a:latin typeface="Times New Roman"/>
              <a:ea typeface="Times New Roman"/>
              <a:cs typeface="Times New Roman"/>
              <a:sym typeface="Times New Roman"/>
            </a:endParaRPr>
          </a:p>
          <a:p>
            <a:pPr marL="742950" lvl="1" indent="-120650" algn="just" rtl="0">
              <a:spcBef>
                <a:spcPts val="1000"/>
              </a:spcBef>
              <a:spcAft>
                <a:spcPts val="0"/>
              </a:spcAft>
              <a:buSzPts val="2600"/>
              <a:buNone/>
            </a:pPr>
            <a:endParaRPr sz="2600">
              <a:latin typeface="Times New Roman"/>
              <a:ea typeface="Times New Roman"/>
              <a:cs typeface="Times New Roman"/>
              <a:sym typeface="Times New Roman"/>
            </a:endParaRPr>
          </a:p>
          <a:p>
            <a:pPr marL="742950" lvl="1" indent="-120650" algn="just" rtl="0">
              <a:spcBef>
                <a:spcPts val="1000"/>
              </a:spcBef>
              <a:spcAft>
                <a:spcPts val="0"/>
              </a:spcAft>
              <a:buSzPts val="2600"/>
              <a:buNone/>
            </a:pPr>
            <a:endParaRPr sz="2600">
              <a:latin typeface="Times New Roman"/>
              <a:ea typeface="Times New Roman"/>
              <a:cs typeface="Times New Roman"/>
              <a:sym typeface="Times New Roman"/>
            </a:endParaRPr>
          </a:p>
          <a:p>
            <a:pPr marL="457200" lvl="1" indent="0" algn="just" rtl="0">
              <a:spcBef>
                <a:spcPts val="1000"/>
              </a:spcBef>
              <a:spcAft>
                <a:spcPts val="0"/>
              </a:spcAft>
              <a:buSzPts val="2600"/>
              <a:buNone/>
            </a:pPr>
            <a:endParaRPr sz="2600">
              <a:latin typeface="Times New Roman"/>
              <a:ea typeface="Times New Roman"/>
              <a:cs typeface="Times New Roman"/>
              <a:sym typeface="Times New Roman"/>
            </a:endParaRPr>
          </a:p>
        </p:txBody>
      </p:sp>
      <p:pic>
        <p:nvPicPr>
          <p:cNvPr id="254" name="Google Shape;254;p35" descr="Difference between class and object c# vb.net asp.net"/>
          <p:cNvPicPr preferRelativeResize="0"/>
          <p:nvPr/>
        </p:nvPicPr>
        <p:blipFill rotWithShape="1">
          <a:blip r:embed="rId3">
            <a:alphaModFix/>
          </a:blip>
          <a:srcRect/>
          <a:stretch/>
        </p:blipFill>
        <p:spPr>
          <a:xfrm>
            <a:off x="6096000" y="3429000"/>
            <a:ext cx="5499100" cy="29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body" idx="1"/>
          </p:nvPr>
        </p:nvSpPr>
        <p:spPr>
          <a:xfrm>
            <a:off x="459081" y="145102"/>
            <a:ext cx="10131425" cy="3649133"/>
          </a:xfrm>
          <a:prstGeom prst="rect">
            <a:avLst/>
          </a:prstGeom>
          <a:noFill/>
          <a:ln>
            <a:noFill/>
          </a:ln>
        </p:spPr>
        <p:txBody>
          <a:bodyPr spcFirstLastPara="1" wrap="square" lIns="91425" tIns="45700" rIns="91425" bIns="45700" anchor="ctr" anchorCtr="0">
            <a:noAutofit/>
          </a:bodyPr>
          <a:lstStyle/>
          <a:p>
            <a:pPr marL="514350" lvl="0" indent="-514350" algn="l" rtl="0">
              <a:spcBef>
                <a:spcPts val="0"/>
              </a:spcBef>
              <a:spcAft>
                <a:spcPts val="0"/>
              </a:spcAft>
              <a:buSzPts val="2800"/>
              <a:buAutoNum type="arabicPeriod" startAt="3"/>
            </a:pPr>
            <a:r>
              <a:rPr lang="en-IN" sz="2800" b="1">
                <a:latin typeface="Times New Roman"/>
                <a:ea typeface="Times New Roman"/>
                <a:cs typeface="Times New Roman"/>
                <a:sym typeface="Times New Roman"/>
              </a:rPr>
              <a:t>Messages</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A single object by itself may not be very useful. </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An application contains many objects.</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One object interacts with another object by invoking methods on that object. </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It is also referred to as </a:t>
            </a:r>
            <a:r>
              <a:rPr lang="en-IN" sz="2400" b="1">
                <a:latin typeface="Times New Roman"/>
                <a:ea typeface="Times New Roman"/>
                <a:cs typeface="Times New Roman"/>
                <a:sym typeface="Times New Roman"/>
              </a:rPr>
              <a:t>Method Invocation</a:t>
            </a:r>
            <a:r>
              <a:rPr lang="en-IN" sz="2400">
                <a:latin typeface="Times New Roman"/>
                <a:ea typeface="Times New Roman"/>
                <a:cs typeface="Times New Roman"/>
                <a:sym typeface="Times New Roman"/>
              </a:rPr>
              <a:t>.</a:t>
            </a:r>
            <a:endParaRPr sz="2400" b="1">
              <a:latin typeface="Times New Roman"/>
              <a:ea typeface="Times New Roman"/>
              <a:cs typeface="Times New Roman"/>
              <a:sym typeface="Times New Roman"/>
            </a:endParaRPr>
          </a:p>
        </p:txBody>
      </p:sp>
      <p:pic>
        <p:nvPicPr>
          <p:cNvPr id="260" name="Google Shape;260;p36" descr="OOPs concepts, Message passing"/>
          <p:cNvPicPr preferRelativeResize="0"/>
          <p:nvPr/>
        </p:nvPicPr>
        <p:blipFill rotWithShape="1">
          <a:blip r:embed="rId3">
            <a:alphaModFix/>
          </a:blip>
          <a:srcRect/>
          <a:stretch/>
        </p:blipFill>
        <p:spPr>
          <a:xfrm>
            <a:off x="7112000" y="2902898"/>
            <a:ext cx="5080000" cy="38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body" idx="1"/>
          </p:nvPr>
        </p:nvSpPr>
        <p:spPr>
          <a:xfrm>
            <a:off x="478971" y="609600"/>
            <a:ext cx="11408229" cy="5791199"/>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4. Data Abstraction</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 Process where only relevant data is shown and irrelevant things are hidden</a:t>
            </a:r>
            <a:endParaRPr/>
          </a:p>
          <a:p>
            <a:pPr marL="0" lvl="0" indent="0" algn="just" rtl="0">
              <a:spcBef>
                <a:spcPts val="1000"/>
              </a:spcBef>
              <a:spcAft>
                <a:spcPts val="0"/>
              </a:spcAft>
              <a:buSzPts val="2800"/>
              <a:buNone/>
            </a:pPr>
            <a:r>
              <a:rPr lang="en-IN" sz="2800">
                <a:latin typeface="Times New Roman"/>
                <a:ea typeface="Times New Roman"/>
                <a:cs typeface="Times New Roman"/>
                <a:sym typeface="Times New Roman"/>
              </a:rPr>
              <a:t>5. Data Encapsulation</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wrapping up of data and functions into a single unit is known as Encapsulation</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data is not accessible to the outside world and only those functions which are wrapped in the class can access it</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data hiding or information hiding</a:t>
            </a:r>
            <a:endParaRPr/>
          </a:p>
          <a:p>
            <a:pPr marL="0" lvl="0" indent="0" algn="l" rtl="0">
              <a:spcBef>
                <a:spcPts val="1000"/>
              </a:spcBef>
              <a:spcAft>
                <a:spcPts val="0"/>
              </a:spcAft>
              <a:buSzPts val="2800"/>
              <a:buNone/>
            </a:pPr>
            <a:endParaRPr sz="2800">
              <a:latin typeface="Times New Roman"/>
              <a:ea typeface="Times New Roman"/>
              <a:cs typeface="Times New Roman"/>
              <a:sym typeface="Times New Roman"/>
            </a:endParaRPr>
          </a:p>
          <a:p>
            <a:pPr marL="0" lvl="0" indent="0" algn="l" rtl="0">
              <a:spcBef>
                <a:spcPts val="1000"/>
              </a:spcBef>
              <a:spcAft>
                <a:spcPts val="0"/>
              </a:spcAft>
              <a:buSzPts val="1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570188" y="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Times New Roman"/>
              <a:buNone/>
            </a:pPr>
            <a:r>
              <a:rPr lang="en-IN" sz="4000" b="1">
                <a:latin typeface="Times New Roman"/>
                <a:ea typeface="Times New Roman"/>
                <a:cs typeface="Times New Roman"/>
                <a:sym typeface="Times New Roman"/>
              </a:rPr>
              <a:t>COURSE OUTCOMES</a:t>
            </a:r>
            <a:endParaRPr/>
          </a:p>
        </p:txBody>
      </p:sp>
      <p:sp>
        <p:nvSpPr>
          <p:cNvPr id="155" name="Google Shape;155;p20"/>
          <p:cNvSpPr txBox="1">
            <a:spLocks noGrp="1"/>
          </p:cNvSpPr>
          <p:nvPr>
            <p:ph type="body" idx="1"/>
          </p:nvPr>
        </p:nvSpPr>
        <p:spPr>
          <a:xfrm>
            <a:off x="570188" y="1187669"/>
            <a:ext cx="11338033" cy="4603531"/>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Noto Sans Symbols"/>
              <a:buNone/>
            </a:pPr>
            <a:r>
              <a:rPr lang="en-IN" sz="2400">
                <a:latin typeface="Times New Roman"/>
                <a:ea typeface="Times New Roman"/>
                <a:cs typeface="Times New Roman"/>
                <a:sym typeface="Times New Roman"/>
              </a:rPr>
              <a:t>1.Write Java programs using the object oriented concepts - classes, objects, constructors, data hiding, inheritance and polymorphism </a:t>
            </a:r>
            <a:endParaRPr sz="2400">
              <a:latin typeface="Times New Roman"/>
              <a:ea typeface="Times New Roman"/>
              <a:cs typeface="Times New Roman"/>
              <a:sym typeface="Times New Roman"/>
            </a:endParaRPr>
          </a:p>
          <a:p>
            <a:pPr marL="514350" lvl="0" indent="-514350" algn="just" rtl="0">
              <a:spcBef>
                <a:spcPts val="1000"/>
              </a:spcBef>
              <a:spcAft>
                <a:spcPts val="0"/>
              </a:spcAft>
              <a:buSzPts val="2400"/>
              <a:buFont typeface="Noto Sans Symbols"/>
              <a:buNone/>
            </a:pPr>
            <a:r>
              <a:rPr lang="en-IN" sz="2400">
                <a:latin typeface="Times New Roman"/>
                <a:ea typeface="Times New Roman"/>
                <a:cs typeface="Times New Roman"/>
                <a:sym typeface="Times New Roman"/>
              </a:rPr>
              <a:t>2. Utilise datatypes, operators, control statements, built in packages &amp; interfaces, Input/ Output Streams and Files in Java to develop programs</a:t>
            </a:r>
            <a:endParaRPr sz="2400">
              <a:latin typeface="Times New Roman"/>
              <a:ea typeface="Times New Roman"/>
              <a:cs typeface="Times New Roman"/>
              <a:sym typeface="Times New Roman"/>
            </a:endParaRPr>
          </a:p>
          <a:p>
            <a:pPr marL="514350" lvl="0" indent="-514350" algn="just" rtl="0">
              <a:spcBef>
                <a:spcPts val="1000"/>
              </a:spcBef>
              <a:spcAft>
                <a:spcPts val="0"/>
              </a:spcAft>
              <a:buSzPts val="2400"/>
              <a:buFont typeface="Noto Sans Symbols"/>
              <a:buNone/>
            </a:pPr>
            <a:r>
              <a:rPr lang="en-IN" sz="2400">
                <a:latin typeface="Times New Roman"/>
                <a:ea typeface="Times New Roman"/>
                <a:cs typeface="Times New Roman"/>
                <a:sym typeface="Times New Roman"/>
              </a:rPr>
              <a:t>3. Illustrate how robust programs can be written in Java using exception handling mechanism</a:t>
            </a:r>
            <a:endParaRPr sz="2400">
              <a:latin typeface="Times New Roman"/>
              <a:ea typeface="Times New Roman"/>
              <a:cs typeface="Times New Roman"/>
              <a:sym typeface="Times New Roman"/>
            </a:endParaRPr>
          </a:p>
          <a:p>
            <a:pPr marL="514350" lvl="0" indent="-514350" algn="just" rtl="0">
              <a:spcBef>
                <a:spcPts val="1000"/>
              </a:spcBef>
              <a:spcAft>
                <a:spcPts val="0"/>
              </a:spcAft>
              <a:buSzPts val="2400"/>
              <a:buFont typeface="Noto Sans Symbols"/>
              <a:buNone/>
            </a:pPr>
            <a:r>
              <a:rPr lang="en-IN" sz="2400">
                <a:latin typeface="Times New Roman"/>
                <a:ea typeface="Times New Roman"/>
                <a:cs typeface="Times New Roman"/>
                <a:sym typeface="Times New Roman"/>
              </a:rPr>
              <a:t>4. Write application programs in Java using multithreading and database connectivity.</a:t>
            </a:r>
            <a:endParaRPr/>
          </a:p>
          <a:p>
            <a:pPr marL="514350" lvl="0" indent="-514350" algn="just" rtl="0">
              <a:spcBef>
                <a:spcPts val="1000"/>
              </a:spcBef>
              <a:spcAft>
                <a:spcPts val="0"/>
              </a:spcAft>
              <a:buSzPts val="2400"/>
              <a:buFont typeface="Noto Sans Symbols"/>
              <a:buNone/>
            </a:pPr>
            <a:r>
              <a:rPr lang="en-IN" sz="2400">
                <a:latin typeface="Times New Roman"/>
                <a:ea typeface="Times New Roman"/>
                <a:cs typeface="Times New Roman"/>
                <a:sym typeface="Times New Roman"/>
              </a:rPr>
              <a:t>5. Write Graphical User Interface based application programs by utilising event handling features and Swing in Java  </a:t>
            </a:r>
            <a:endParaRPr sz="2400">
              <a:latin typeface="Times New Roman"/>
              <a:ea typeface="Times New Roman"/>
              <a:cs typeface="Times New Roman"/>
              <a:sym typeface="Times New Roman"/>
            </a:endParaRPr>
          </a:p>
          <a:p>
            <a:pPr marL="285750" lvl="0" indent="-133350" algn="just" rtl="0">
              <a:spcBef>
                <a:spcPts val="1000"/>
              </a:spcBef>
              <a:spcAft>
                <a:spcPts val="0"/>
              </a:spcAft>
              <a:buSzPts val="2400"/>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body" idx="1"/>
          </p:nvPr>
        </p:nvSpPr>
        <p:spPr>
          <a:xfrm>
            <a:off x="441435" y="504497"/>
            <a:ext cx="11414234" cy="5286703"/>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6. Inheritance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process by which one class acquires the properties and functionalities of another class is called inheritance.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reusability of code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each sub class defines only those features that are unique to it, rest of the features can be inherited from the parent class.</a:t>
            </a:r>
            <a:endParaRPr/>
          </a:p>
          <a:p>
            <a:pPr marL="285750" lvl="0" indent="-171450" algn="l" rtl="0">
              <a:spcBef>
                <a:spcPts val="1000"/>
              </a:spcBef>
              <a:spcAft>
                <a:spcPts val="0"/>
              </a:spcAft>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body" idx="1"/>
          </p:nvPr>
        </p:nvSpPr>
        <p:spPr>
          <a:xfrm>
            <a:off x="525517" y="620108"/>
            <a:ext cx="11235559" cy="5265683"/>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7. Polymorphism</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ability of a message to be displayed in more than one form</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allow one name to be used to specify a general class of actions</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within a general class of actions, the specific action to apply in any particular instance is determined by the type of data involved</a:t>
            </a:r>
            <a:endParaRPr sz="2600">
              <a:latin typeface="Times New Roman"/>
              <a:ea typeface="Times New Roman"/>
              <a:cs typeface="Times New Roman"/>
              <a:sym typeface="Times New Roman"/>
            </a:endParaRPr>
          </a:p>
          <a:p>
            <a:pPr marL="742950" lvl="1" indent="-120650" algn="l" rtl="0">
              <a:spcBef>
                <a:spcPts val="1000"/>
              </a:spcBef>
              <a:spcAft>
                <a:spcPts val="0"/>
              </a:spcAft>
              <a:buSzPts val="2600"/>
              <a:buNone/>
            </a:pPr>
            <a:endParaRPr sz="26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body" idx="1"/>
          </p:nvPr>
        </p:nvSpPr>
        <p:spPr>
          <a:xfrm>
            <a:off x="609600" y="892629"/>
            <a:ext cx="11016343" cy="53557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CASE STUDY – Fire Alarm System</a:t>
            </a:r>
            <a:endParaRPr/>
          </a:p>
          <a:p>
            <a:pPr marL="285750" lvl="0" indent="-285750" algn="just" rtl="0">
              <a:lnSpc>
                <a:spcPct val="90000"/>
              </a:lnSpc>
              <a:spcBef>
                <a:spcPts val="1000"/>
              </a:spcBef>
              <a:spcAft>
                <a:spcPts val="0"/>
              </a:spcAft>
              <a:buSzPts val="2600"/>
              <a:buChar char="•"/>
            </a:pPr>
            <a:r>
              <a:rPr lang="en-IN" sz="2600">
                <a:latin typeface="Times New Roman"/>
                <a:ea typeface="Times New Roman"/>
                <a:cs typeface="Times New Roman"/>
                <a:sym typeface="Times New Roman"/>
              </a:rPr>
              <a:t> The owner of a large multi-stored building wants to have a computerized fire alarm system for his building. Smoke detectors and fire alarms would be placed in each room of the building. The fire alarm system would monitor the status of these smoke detectors. Whenever a fire condition is reported by any of the smoke detectors, the fire alarm system should determine the location at which the fire condition is reported by any of the smoke detectors, the fire alarm system should determine the location at which the fire condition has occurred and then sound the alarms only in the neighbouring locations. The fire alarm system should also flash an alarm message on the computer console. Fire fighting personnel man the console round the clock. After a fire condition has been successfully handled, the fire alarm system should support resetting the alarms by the fire fighting personnel. </a:t>
            </a:r>
            <a:endParaRPr sz="26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body" idx="1"/>
          </p:nvPr>
        </p:nvSpPr>
        <p:spPr>
          <a:xfrm>
            <a:off x="685801" y="437323"/>
            <a:ext cx="11029121" cy="600323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Function-Oriented Approach</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 /* Global data (system state) accessible by various functions */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BOOL detector_status[MAX_ROOMS];</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 int detector_locs[MAX_ROOMS];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BOOL alarm_status[MAX_ROOMS]; /* alarm activated when status is set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 int alarm_locs[MAX_ROOMS]; /* room number where alarm is located */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int neighbor-alarm[MAX_ROOMS][10]; /* each detector has at most 10 neighboring locations */ </a:t>
            </a:r>
            <a:endParaRPr/>
          </a:p>
          <a:p>
            <a:pPr marL="0" lvl="0" indent="0" algn="l" rtl="0">
              <a:lnSpc>
                <a:spcPct val="90000"/>
              </a:lnSpc>
              <a:spcBef>
                <a:spcPts val="1000"/>
              </a:spcBef>
              <a:spcAft>
                <a:spcPts val="0"/>
              </a:spcAft>
              <a:buSzPts val="2000"/>
              <a:buNone/>
            </a:pPr>
            <a:r>
              <a:rPr lang="en-IN" sz="2000" b="1">
                <a:solidFill>
                  <a:srgbClr val="F3B9B4"/>
                </a:solidFill>
                <a:latin typeface="Times New Roman"/>
                <a:ea typeface="Times New Roman"/>
                <a:cs typeface="Times New Roman"/>
                <a:sym typeface="Times New Roman"/>
              </a:rPr>
              <a:t>The functions which operate on the system state are: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interrogate_detectors();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get_detector_location();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determine_neighbor();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ring_alarm();</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 reset_alarm(); </a:t>
            </a:r>
            <a:endParaRPr/>
          </a:p>
          <a:p>
            <a:pPr marL="0" lvl="0" indent="0" algn="l" rtl="0">
              <a:lnSpc>
                <a:spcPct val="90000"/>
              </a:lnSpc>
              <a:spcBef>
                <a:spcPts val="1000"/>
              </a:spcBef>
              <a:spcAft>
                <a:spcPts val="0"/>
              </a:spcAft>
              <a:buSzPts val="2000"/>
              <a:buNone/>
            </a:pPr>
            <a:r>
              <a:rPr lang="en-IN" sz="2000">
                <a:latin typeface="Times New Roman"/>
                <a:ea typeface="Times New Roman"/>
                <a:cs typeface="Times New Roman"/>
                <a:sym typeface="Times New Roman"/>
              </a:rPr>
              <a:t>report_fire_location()</a:t>
            </a:r>
            <a:endParaRPr sz="2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2"/>
          <p:cNvSpPr txBox="1">
            <a:spLocks noGrp="1"/>
          </p:cNvSpPr>
          <p:nvPr>
            <p:ph type="body" idx="1"/>
          </p:nvPr>
        </p:nvSpPr>
        <p:spPr>
          <a:xfrm>
            <a:off x="569843" y="622852"/>
            <a:ext cx="11211340" cy="591046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Object-Oriented Approach:</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 class detector </a:t>
            </a:r>
            <a:endParaRPr/>
          </a:p>
          <a:p>
            <a:pPr marL="457200" lvl="1" indent="0" algn="l" rtl="0">
              <a:spcBef>
                <a:spcPts val="1000"/>
              </a:spcBef>
              <a:spcAft>
                <a:spcPts val="0"/>
              </a:spcAft>
              <a:buSzPts val="2400"/>
              <a:buNone/>
            </a:pPr>
            <a:r>
              <a:rPr lang="en-IN" sz="2400">
                <a:latin typeface="Times New Roman"/>
                <a:ea typeface="Times New Roman"/>
                <a:cs typeface="Times New Roman"/>
                <a:sym typeface="Times New Roman"/>
              </a:rPr>
              <a:t>attributes:</a:t>
            </a:r>
            <a:endParaRPr/>
          </a:p>
          <a:p>
            <a:pPr marL="742950" lvl="1" indent="-285750" algn="l" rtl="0">
              <a:spcBef>
                <a:spcPts val="1000"/>
              </a:spcBef>
              <a:spcAft>
                <a:spcPts val="0"/>
              </a:spcAft>
              <a:buSzPts val="2400"/>
              <a:buChar char="•"/>
            </a:pPr>
            <a:r>
              <a:rPr lang="en-IN" sz="2400">
                <a:latin typeface="Times New Roman"/>
                <a:ea typeface="Times New Roman"/>
                <a:cs typeface="Times New Roman"/>
                <a:sym typeface="Times New Roman"/>
              </a:rPr>
              <a:t>status, location, neighbors </a:t>
            </a:r>
            <a:endParaRPr/>
          </a:p>
          <a:p>
            <a:pPr marL="742950" lvl="1" indent="-285750" algn="l" rtl="0">
              <a:spcBef>
                <a:spcPts val="1000"/>
              </a:spcBef>
              <a:spcAft>
                <a:spcPts val="0"/>
              </a:spcAft>
              <a:buSzPts val="2400"/>
              <a:buChar char="•"/>
            </a:pPr>
            <a:r>
              <a:rPr lang="en-IN" sz="2400">
                <a:latin typeface="Times New Roman"/>
                <a:ea typeface="Times New Roman"/>
                <a:cs typeface="Times New Roman"/>
                <a:sym typeface="Times New Roman"/>
              </a:rPr>
              <a:t>operations:</a:t>
            </a:r>
            <a:endParaRPr/>
          </a:p>
          <a:p>
            <a:pPr marL="1200150" lvl="2" indent="-285750" algn="l" rtl="0">
              <a:spcBef>
                <a:spcPts val="1000"/>
              </a:spcBef>
              <a:spcAft>
                <a:spcPts val="0"/>
              </a:spcAft>
              <a:buSzPts val="2400"/>
              <a:buChar char="•"/>
            </a:pPr>
            <a:r>
              <a:rPr lang="en-IN" sz="2400">
                <a:latin typeface="Times New Roman"/>
                <a:ea typeface="Times New Roman"/>
                <a:cs typeface="Times New Roman"/>
                <a:sym typeface="Times New Roman"/>
              </a:rPr>
              <a:t> create, sense_status, get_location, find_neighbors </a:t>
            </a:r>
            <a:endParaRPr/>
          </a:p>
          <a:p>
            <a:pPr marL="285750" lvl="0" indent="-285750" algn="l" rtl="0">
              <a:spcBef>
                <a:spcPts val="1000"/>
              </a:spcBef>
              <a:spcAft>
                <a:spcPts val="0"/>
              </a:spcAft>
              <a:buSzPts val="2400"/>
              <a:buChar char="•"/>
            </a:pPr>
            <a:r>
              <a:rPr lang="en-IN" sz="2400">
                <a:latin typeface="Times New Roman"/>
                <a:ea typeface="Times New Roman"/>
                <a:cs typeface="Times New Roman"/>
                <a:sym typeface="Times New Roman"/>
              </a:rPr>
              <a:t>class alarm</a:t>
            </a:r>
            <a:endParaRPr/>
          </a:p>
          <a:p>
            <a:pPr marL="0" lvl="0" indent="0" algn="l" rtl="0">
              <a:spcBef>
                <a:spcPts val="1000"/>
              </a:spcBef>
              <a:spcAft>
                <a:spcPts val="0"/>
              </a:spcAft>
              <a:buSzPts val="2400"/>
              <a:buNone/>
            </a:pPr>
            <a:r>
              <a:rPr lang="en-IN" sz="2400">
                <a:latin typeface="Times New Roman"/>
                <a:ea typeface="Times New Roman"/>
                <a:cs typeface="Times New Roman"/>
                <a:sym typeface="Times New Roman"/>
              </a:rPr>
              <a:t>	 attributes:</a:t>
            </a:r>
            <a:endParaRPr/>
          </a:p>
          <a:p>
            <a:pPr marL="742950" lvl="1" indent="-285750" algn="l" rtl="0">
              <a:spcBef>
                <a:spcPts val="1000"/>
              </a:spcBef>
              <a:spcAft>
                <a:spcPts val="0"/>
              </a:spcAft>
              <a:buSzPts val="2400"/>
              <a:buChar char="•"/>
            </a:pPr>
            <a:r>
              <a:rPr lang="en-IN" sz="2400">
                <a:latin typeface="Times New Roman"/>
                <a:ea typeface="Times New Roman"/>
                <a:cs typeface="Times New Roman"/>
                <a:sym typeface="Times New Roman"/>
              </a:rPr>
              <a:t>location, status </a:t>
            </a:r>
            <a:endParaRPr/>
          </a:p>
          <a:p>
            <a:pPr marL="742950" lvl="1" indent="-285750" algn="l" rtl="0">
              <a:spcBef>
                <a:spcPts val="1000"/>
              </a:spcBef>
              <a:spcAft>
                <a:spcPts val="0"/>
              </a:spcAft>
              <a:buSzPts val="2400"/>
              <a:buChar char="•"/>
            </a:pPr>
            <a:r>
              <a:rPr lang="en-IN" sz="2400">
                <a:latin typeface="Times New Roman"/>
                <a:ea typeface="Times New Roman"/>
                <a:cs typeface="Times New Roman"/>
                <a:sym typeface="Times New Roman"/>
              </a:rPr>
              <a:t>operations: </a:t>
            </a:r>
            <a:endParaRPr/>
          </a:p>
          <a:p>
            <a:pPr marL="1200150" lvl="2" indent="-285750" algn="l" rtl="0">
              <a:spcBef>
                <a:spcPts val="1000"/>
              </a:spcBef>
              <a:spcAft>
                <a:spcPts val="0"/>
              </a:spcAft>
              <a:buSzPts val="2400"/>
              <a:buChar char="•"/>
            </a:pPr>
            <a:r>
              <a:rPr lang="en-IN" sz="2400">
                <a:latin typeface="Times New Roman"/>
                <a:ea typeface="Times New Roman"/>
                <a:cs typeface="Times New Roman"/>
                <a:sym typeface="Times New Roman"/>
              </a:rPr>
              <a:t>create, ring_alarm, get_location, reset_alarm </a:t>
            </a:r>
            <a:endParaRPr sz="24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0" y="-106017"/>
            <a:ext cx="10131425" cy="11779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ED968F"/>
              </a:buClr>
              <a:buSzPts val="3200"/>
              <a:buFont typeface="Times New Roman"/>
              <a:buNone/>
            </a:pPr>
            <a:r>
              <a:rPr lang="en-IN" sz="3200" b="1">
                <a:solidFill>
                  <a:srgbClr val="ED968F"/>
                </a:solidFill>
                <a:latin typeface="Times New Roman"/>
                <a:ea typeface="Times New Roman"/>
                <a:cs typeface="Times New Roman"/>
                <a:sym typeface="Times New Roman"/>
              </a:rPr>
              <a:t>OBJECT MODELLING USING UML</a:t>
            </a:r>
            <a:endParaRPr/>
          </a:p>
        </p:txBody>
      </p:sp>
      <p:sp>
        <p:nvSpPr>
          <p:cNvPr id="296" name="Google Shape;296;p43"/>
          <p:cNvSpPr txBox="1">
            <a:spLocks noGrp="1"/>
          </p:cNvSpPr>
          <p:nvPr>
            <p:ph type="body" idx="1"/>
          </p:nvPr>
        </p:nvSpPr>
        <p:spPr>
          <a:xfrm>
            <a:off x="309769" y="1071954"/>
            <a:ext cx="11572461" cy="5646898"/>
          </a:xfrm>
          <a:prstGeom prst="rect">
            <a:avLst/>
          </a:prstGeom>
          <a:noFill/>
          <a:ln>
            <a:noFill/>
          </a:ln>
        </p:spPr>
        <p:txBody>
          <a:bodyPr spcFirstLastPara="1" wrap="square" lIns="91425" tIns="45700" rIns="91425" bIns="45700" anchor="ctr" anchorCtr="0">
            <a:noAutofit/>
          </a:bodyPr>
          <a:lstStyle/>
          <a:p>
            <a:pPr marL="285750" lvl="0" indent="-285750" algn="just" rtl="0">
              <a:lnSpc>
                <a:spcPct val="80000"/>
              </a:lnSpc>
              <a:spcBef>
                <a:spcPts val="0"/>
              </a:spcBef>
              <a:spcAft>
                <a:spcPts val="0"/>
              </a:spcAft>
              <a:buSzPts val="2805"/>
              <a:buChar char="•"/>
            </a:pPr>
            <a:r>
              <a:rPr lang="en-IN" sz="2805">
                <a:latin typeface="Times New Roman"/>
                <a:ea typeface="Times New Roman"/>
                <a:cs typeface="Times New Roman"/>
                <a:sym typeface="Times New Roman"/>
              </a:rPr>
              <a:t>Transform user requirements into </a:t>
            </a:r>
            <a:r>
              <a:rPr lang="en-IN" sz="2805" b="1">
                <a:solidFill>
                  <a:srgbClr val="ED968F"/>
                </a:solidFill>
                <a:latin typeface="Times New Roman"/>
                <a:ea typeface="Times New Roman"/>
                <a:cs typeface="Times New Roman"/>
                <a:sym typeface="Times New Roman"/>
              </a:rPr>
              <a:t>some suitable form</a:t>
            </a:r>
            <a:r>
              <a:rPr lang="en-IN" sz="2805">
                <a:latin typeface="Times New Roman"/>
                <a:ea typeface="Times New Roman"/>
                <a:cs typeface="Times New Roman"/>
                <a:sym typeface="Times New Roman"/>
              </a:rPr>
              <a:t>, which helps the programmer in software coding and implementation</a:t>
            </a:r>
            <a:endParaRPr/>
          </a:p>
          <a:p>
            <a:pPr marL="285750" lvl="0" indent="-107632" algn="just" rtl="0">
              <a:lnSpc>
                <a:spcPct val="80000"/>
              </a:lnSpc>
              <a:spcBef>
                <a:spcPts val="1000"/>
              </a:spcBef>
              <a:spcAft>
                <a:spcPts val="0"/>
              </a:spcAft>
              <a:buSzPts val="2805"/>
              <a:buNone/>
            </a:pPr>
            <a:endParaRPr sz="2805">
              <a:latin typeface="Times New Roman"/>
              <a:ea typeface="Times New Roman"/>
              <a:cs typeface="Times New Roman"/>
              <a:sym typeface="Times New Roman"/>
            </a:endParaRPr>
          </a:p>
          <a:p>
            <a:pPr marL="285750" lvl="0" indent="-285750" algn="just" rtl="0">
              <a:lnSpc>
                <a:spcPct val="80000"/>
              </a:lnSpc>
              <a:spcBef>
                <a:spcPts val="1000"/>
              </a:spcBef>
              <a:spcAft>
                <a:spcPts val="0"/>
              </a:spcAft>
              <a:buSzPts val="2805"/>
              <a:buChar char="•"/>
            </a:pPr>
            <a:r>
              <a:rPr lang="en-IN" sz="2805" b="1">
                <a:solidFill>
                  <a:srgbClr val="ED968F"/>
                </a:solidFill>
                <a:latin typeface="Times New Roman"/>
                <a:ea typeface="Times New Roman"/>
                <a:cs typeface="Times New Roman"/>
                <a:sym typeface="Times New Roman"/>
              </a:rPr>
              <a:t>Unified Modeling Language (UML)</a:t>
            </a:r>
            <a:r>
              <a:rPr lang="en-IN" sz="2805">
                <a:solidFill>
                  <a:srgbClr val="ED968F"/>
                </a:solidFill>
                <a:latin typeface="Times New Roman"/>
                <a:ea typeface="Times New Roman"/>
                <a:cs typeface="Times New Roman"/>
                <a:sym typeface="Times New Roman"/>
              </a:rPr>
              <a:t> </a:t>
            </a:r>
            <a:r>
              <a:rPr lang="en-IN" sz="2805">
                <a:latin typeface="Times New Roman"/>
                <a:ea typeface="Times New Roman"/>
                <a:cs typeface="Times New Roman"/>
                <a:sym typeface="Times New Roman"/>
              </a:rPr>
              <a:t>is a general purpose modelling language. </a:t>
            </a:r>
            <a:endParaRPr/>
          </a:p>
          <a:p>
            <a:pPr marL="285750" lvl="0" indent="-107632" algn="just" rtl="0">
              <a:lnSpc>
                <a:spcPct val="80000"/>
              </a:lnSpc>
              <a:spcBef>
                <a:spcPts val="1000"/>
              </a:spcBef>
              <a:spcAft>
                <a:spcPts val="0"/>
              </a:spcAft>
              <a:buSzPts val="2805"/>
              <a:buNone/>
            </a:pPr>
            <a:endParaRPr sz="2805">
              <a:latin typeface="Times New Roman"/>
              <a:ea typeface="Times New Roman"/>
              <a:cs typeface="Times New Roman"/>
              <a:sym typeface="Times New Roman"/>
            </a:endParaRPr>
          </a:p>
          <a:p>
            <a:pPr marL="285750" lvl="0" indent="-285750" algn="just" rtl="0">
              <a:lnSpc>
                <a:spcPct val="80000"/>
              </a:lnSpc>
              <a:spcBef>
                <a:spcPts val="1000"/>
              </a:spcBef>
              <a:spcAft>
                <a:spcPts val="0"/>
              </a:spcAft>
              <a:buSzPts val="2805"/>
              <a:buChar char="•"/>
            </a:pPr>
            <a:r>
              <a:rPr lang="en-IN" sz="2805" b="1">
                <a:solidFill>
                  <a:srgbClr val="ED968F"/>
                </a:solidFill>
                <a:latin typeface="Times New Roman"/>
                <a:ea typeface="Times New Roman"/>
                <a:cs typeface="Times New Roman"/>
                <a:sym typeface="Times New Roman"/>
              </a:rPr>
              <a:t>visualize</a:t>
            </a:r>
            <a:r>
              <a:rPr lang="en-IN" sz="2805">
                <a:latin typeface="Times New Roman"/>
                <a:ea typeface="Times New Roman"/>
                <a:cs typeface="Times New Roman"/>
                <a:sym typeface="Times New Roman"/>
              </a:rPr>
              <a:t> the way a system has been designed. </a:t>
            </a:r>
            <a:endParaRPr/>
          </a:p>
          <a:p>
            <a:pPr marL="285750" lvl="0" indent="-107632" algn="just" rtl="0">
              <a:lnSpc>
                <a:spcPct val="80000"/>
              </a:lnSpc>
              <a:spcBef>
                <a:spcPts val="1000"/>
              </a:spcBef>
              <a:spcAft>
                <a:spcPts val="0"/>
              </a:spcAft>
              <a:buSzPts val="2805"/>
              <a:buNone/>
            </a:pPr>
            <a:endParaRPr sz="2805">
              <a:latin typeface="Times New Roman"/>
              <a:ea typeface="Times New Roman"/>
              <a:cs typeface="Times New Roman"/>
              <a:sym typeface="Times New Roman"/>
            </a:endParaRPr>
          </a:p>
          <a:p>
            <a:pPr marL="285750" lvl="0" indent="-285750" algn="just" rtl="0">
              <a:lnSpc>
                <a:spcPct val="80000"/>
              </a:lnSpc>
              <a:spcBef>
                <a:spcPts val="1000"/>
              </a:spcBef>
              <a:spcAft>
                <a:spcPts val="0"/>
              </a:spcAft>
              <a:buSzPts val="2805"/>
              <a:buChar char="•"/>
            </a:pPr>
            <a:r>
              <a:rPr lang="en-IN" sz="2805" b="1">
                <a:solidFill>
                  <a:srgbClr val="ED968F"/>
                </a:solidFill>
                <a:latin typeface="Times New Roman"/>
                <a:ea typeface="Times New Roman"/>
                <a:cs typeface="Times New Roman"/>
                <a:sym typeface="Times New Roman"/>
              </a:rPr>
              <a:t>not a programming language</a:t>
            </a:r>
            <a:endParaRPr/>
          </a:p>
          <a:p>
            <a:pPr marL="285750" lvl="0" indent="-285750" algn="just" rtl="0">
              <a:lnSpc>
                <a:spcPct val="80000"/>
              </a:lnSpc>
              <a:spcBef>
                <a:spcPts val="1000"/>
              </a:spcBef>
              <a:spcAft>
                <a:spcPts val="0"/>
              </a:spcAft>
              <a:buSzPts val="2805"/>
              <a:buChar char="•"/>
            </a:pPr>
            <a:r>
              <a:rPr lang="en-IN" sz="2805" b="1">
                <a:solidFill>
                  <a:srgbClr val="ED968F"/>
                </a:solidFill>
                <a:latin typeface="Times New Roman"/>
                <a:ea typeface="Times New Roman"/>
                <a:cs typeface="Times New Roman"/>
                <a:sym typeface="Times New Roman"/>
              </a:rPr>
              <a:t>behavior and structure</a:t>
            </a:r>
            <a:r>
              <a:rPr lang="en-IN" sz="2805">
                <a:latin typeface="Times New Roman"/>
                <a:ea typeface="Times New Roman"/>
                <a:cs typeface="Times New Roman"/>
                <a:sym typeface="Times New Roman"/>
              </a:rPr>
              <a:t> of a system</a:t>
            </a:r>
            <a:endParaRPr/>
          </a:p>
          <a:p>
            <a:pPr marL="285750" lvl="0" indent="-285750" algn="just" rtl="0">
              <a:lnSpc>
                <a:spcPct val="80000"/>
              </a:lnSpc>
              <a:spcBef>
                <a:spcPts val="1000"/>
              </a:spcBef>
              <a:spcAft>
                <a:spcPts val="0"/>
              </a:spcAft>
              <a:buSzPts val="2805"/>
              <a:buChar char="•"/>
            </a:pPr>
            <a:r>
              <a:rPr lang="en-IN" sz="2805">
                <a:latin typeface="Times New Roman"/>
                <a:ea typeface="Times New Roman"/>
                <a:cs typeface="Times New Roman"/>
                <a:sym typeface="Times New Roman"/>
              </a:rPr>
              <a:t>UML helps software engineers, businessmen and system architects with modelling, design and analysis</a:t>
            </a:r>
            <a:endParaRPr/>
          </a:p>
          <a:p>
            <a:pPr marL="285750" lvl="0" indent="-188595" algn="l" rtl="0">
              <a:lnSpc>
                <a:spcPct val="80000"/>
              </a:lnSpc>
              <a:spcBef>
                <a:spcPts val="1000"/>
              </a:spcBef>
              <a:spcAft>
                <a:spcPts val="0"/>
              </a:spcAft>
              <a:buSzPts val="1530"/>
              <a:buNone/>
            </a:pPr>
            <a:endParaRPr sz="153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body" idx="1"/>
          </p:nvPr>
        </p:nvSpPr>
        <p:spPr>
          <a:xfrm>
            <a:off x="437323" y="437322"/>
            <a:ext cx="11410120" cy="614900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solidFill>
                  <a:srgbClr val="ED968F"/>
                </a:solidFill>
                <a:latin typeface="Times New Roman"/>
                <a:ea typeface="Times New Roman"/>
                <a:cs typeface="Times New Roman"/>
                <a:sym typeface="Times New Roman"/>
              </a:rPr>
              <a:t>Object-Oriented Concepts</a:t>
            </a:r>
            <a:endParaRPr/>
          </a:p>
          <a:p>
            <a:pPr marL="0" lvl="0" indent="0" algn="just" rtl="0">
              <a:spcBef>
                <a:spcPts val="1000"/>
              </a:spcBef>
              <a:spcAft>
                <a:spcPts val="0"/>
              </a:spcAft>
              <a:buSzPts val="2800"/>
              <a:buNone/>
            </a:pPr>
            <a:endParaRPr sz="2800" b="1">
              <a:solidFill>
                <a:srgbClr val="ED968F"/>
              </a:solidFill>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UML can be described as the successor of object-oriented (OO) analysis and design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An object contains both data and methods that control the data</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data represents the state of the object</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class describes an object and they also form a hierarchy to model the real-world system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UML is powerful enough to represent all the concepts that exist in object-oriented analysis and design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UML diagrams are representation of object-oriented concepts only</a:t>
            </a:r>
            <a:endParaRPr/>
          </a:p>
          <a:p>
            <a:pPr marL="285750" lvl="0" indent="-171450" algn="l" rtl="0">
              <a:spcBef>
                <a:spcPts val="100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body" idx="1"/>
          </p:nvPr>
        </p:nvSpPr>
        <p:spPr>
          <a:xfrm>
            <a:off x="424071" y="596348"/>
            <a:ext cx="11516138" cy="6016487"/>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SzPts val="2800"/>
              <a:buNone/>
            </a:pPr>
            <a:r>
              <a:rPr lang="en-IN" sz="2800">
                <a:latin typeface="Times New Roman"/>
                <a:ea typeface="Times New Roman"/>
                <a:cs typeface="Times New Roman"/>
                <a:sym typeface="Times New Roman"/>
              </a:rPr>
              <a:t>Following are some fundamental concepts of the object-oriented world :</a:t>
            </a:r>
            <a:endParaRPr/>
          </a:p>
          <a:p>
            <a:pPr marL="0" lvl="0" indent="0" algn="just" rtl="0">
              <a:lnSpc>
                <a:spcPct val="90000"/>
              </a:lnSpc>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Class</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A class defines the blue print i.e. structure and functions of an object.</a:t>
            </a:r>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Objects</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Objects help us to decompose large systems and help us to modularize our system. An object is the fundamental unit (building block) of a system which is used to depict an entity.</a:t>
            </a:r>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Inheritance</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Inheritance is a mechanism by which child classes inherit the properties of their parent classes.</a:t>
            </a:r>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Abstraction</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Mechanism by which implementation details are hidden from user.</a:t>
            </a:r>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Encapsulation</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Binding data together and protecting it from the outer world is referred to as encapsulation.</a:t>
            </a:r>
            <a:endParaRPr/>
          </a:p>
          <a:p>
            <a:pPr marL="285750" lvl="0" indent="-285750" algn="just" rtl="0">
              <a:lnSpc>
                <a:spcPct val="90000"/>
              </a:lnSpc>
              <a:spcBef>
                <a:spcPts val="1000"/>
              </a:spcBef>
              <a:spcAft>
                <a:spcPts val="0"/>
              </a:spcAft>
              <a:buSzPts val="2600"/>
              <a:buChar char="•"/>
            </a:pPr>
            <a:r>
              <a:rPr lang="en-IN" sz="2600" b="1">
                <a:solidFill>
                  <a:srgbClr val="ED968F"/>
                </a:solidFill>
                <a:latin typeface="Times New Roman"/>
                <a:ea typeface="Times New Roman"/>
                <a:cs typeface="Times New Roman"/>
                <a:sym typeface="Times New Roman"/>
              </a:rPr>
              <a:t>Polymorphism</a:t>
            </a:r>
            <a:r>
              <a:rPr lang="en-IN" sz="2600" b="1">
                <a:latin typeface="Times New Roman"/>
                <a:ea typeface="Times New Roman"/>
                <a:cs typeface="Times New Roman"/>
                <a:sym typeface="Times New Roman"/>
              </a:rPr>
              <a:t> –</a:t>
            </a:r>
            <a:r>
              <a:rPr lang="en-IN" sz="2600">
                <a:latin typeface="Times New Roman"/>
                <a:ea typeface="Times New Roman"/>
                <a:cs typeface="Times New Roman"/>
                <a:sym typeface="Times New Roman"/>
              </a:rPr>
              <a:t> Mechanism by which functions or entities are able to exist in different forms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6"/>
          <p:cNvPicPr preferRelativeResize="0">
            <a:picLocks noGrp="1"/>
          </p:cNvPicPr>
          <p:nvPr>
            <p:ph type="body" idx="1"/>
          </p:nvPr>
        </p:nvPicPr>
        <p:blipFill rotWithShape="1">
          <a:blip r:embed="rId3">
            <a:alphaModFix/>
          </a:blip>
          <a:srcRect/>
          <a:stretch/>
        </p:blipFill>
        <p:spPr>
          <a:xfrm>
            <a:off x="66262" y="662608"/>
            <a:ext cx="12093352" cy="61520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body" idx="1"/>
          </p:nvPr>
        </p:nvSpPr>
        <p:spPr>
          <a:xfrm>
            <a:off x="649357" y="556591"/>
            <a:ext cx="10933043" cy="5804452"/>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b="1">
                <a:solidFill>
                  <a:srgbClr val="ED968F"/>
                </a:solidFill>
                <a:latin typeface="Times New Roman"/>
                <a:ea typeface="Times New Roman"/>
                <a:cs typeface="Times New Roman"/>
                <a:sym typeface="Times New Roman"/>
              </a:rPr>
              <a:t>Structural Diagrams </a:t>
            </a:r>
            <a:r>
              <a:rPr lang="en-IN" sz="2800" b="1">
                <a:latin typeface="Times New Roman"/>
                <a:ea typeface="Times New Roman"/>
                <a:cs typeface="Times New Roman"/>
                <a:sym typeface="Times New Roman"/>
              </a:rPr>
              <a:t>–</a:t>
            </a:r>
            <a:r>
              <a:rPr lang="en-IN" sz="2800">
                <a:latin typeface="Times New Roman"/>
                <a:ea typeface="Times New Roman"/>
                <a:cs typeface="Times New Roman"/>
                <a:sym typeface="Times New Roman"/>
              </a:rPr>
              <a:t> Capture static aspects or structure of a system. </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Component Diagrams, Object Diagrams, Class Diagrams and Deployment Diagrams.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b="1">
                <a:solidFill>
                  <a:srgbClr val="ED968F"/>
                </a:solidFill>
                <a:latin typeface="Times New Roman"/>
                <a:ea typeface="Times New Roman"/>
                <a:cs typeface="Times New Roman"/>
                <a:sym typeface="Times New Roman"/>
              </a:rPr>
              <a:t>Behavior Diagrams </a:t>
            </a:r>
            <a:r>
              <a:rPr lang="en-IN" sz="2800" b="1">
                <a:latin typeface="Times New Roman"/>
                <a:ea typeface="Times New Roman"/>
                <a:cs typeface="Times New Roman"/>
                <a:sym typeface="Times New Roman"/>
              </a:rPr>
              <a:t>–</a:t>
            </a:r>
            <a:r>
              <a:rPr lang="en-IN" sz="2800">
                <a:latin typeface="Times New Roman"/>
                <a:ea typeface="Times New Roman"/>
                <a:cs typeface="Times New Roman"/>
                <a:sym typeface="Times New Roman"/>
              </a:rPr>
              <a:t> Capture dynamic aspects or behavior of the system. </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Use Case Diagrams, State Diagrams, Activity Diagrams and Interaction Diagrams.</a:t>
            </a:r>
            <a:endParaRPr/>
          </a:p>
          <a:p>
            <a:pPr marL="285750" lvl="0" indent="-171450" algn="l" rtl="0">
              <a:spcBef>
                <a:spcPts val="1000"/>
              </a:spcBef>
              <a:spcAft>
                <a:spcPts val="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TEXT BOOKS:</a:t>
            </a:r>
            <a:endParaRPr/>
          </a:p>
        </p:txBody>
      </p:sp>
      <p:sp>
        <p:nvSpPr>
          <p:cNvPr id="161" name="Google Shape;161;p21"/>
          <p:cNvSpPr txBox="1">
            <a:spLocks noGrp="1"/>
          </p:cNvSpPr>
          <p:nvPr>
            <p:ph type="body" idx="1"/>
          </p:nvPr>
        </p:nvSpPr>
        <p:spPr>
          <a:xfrm>
            <a:off x="685801" y="2142067"/>
            <a:ext cx="11506199" cy="364913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400"/>
              <a:buChar char="•"/>
            </a:pPr>
            <a:r>
              <a:rPr lang="en-IN" sz="2400">
                <a:latin typeface="Times New Roman"/>
                <a:ea typeface="Times New Roman"/>
                <a:cs typeface="Times New Roman"/>
                <a:sym typeface="Times New Roman"/>
              </a:rPr>
              <a:t>Herbert Schildt, Java: The Complete Reference, 8/e, Tata McGraw Hill, 2011. </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Rajib Mall, Fundamentals of Software Engineering, 4th edition, PHI, 2014. </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Paul Deitel, Harvey Deitel, Java How to Program, Early Objects 11th Edition, Pearson, 2018. </a:t>
            </a:r>
            <a:endParaRPr/>
          </a:p>
          <a:p>
            <a:pPr marL="285750" lvl="0" indent="-171450" algn="just" rtl="0">
              <a:spcBef>
                <a:spcPts val="1000"/>
              </a:spcBef>
              <a:spcAft>
                <a:spcPts val="0"/>
              </a:spcAft>
              <a:buSzPts val="1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aphicFrame>
        <p:nvGraphicFramePr>
          <p:cNvPr id="321" name="Google Shape;321;p48"/>
          <p:cNvGraphicFramePr/>
          <p:nvPr/>
        </p:nvGraphicFramePr>
        <p:xfrm>
          <a:off x="1660712" y="2052404"/>
          <a:ext cx="8379775" cy="2753235"/>
        </p:xfrm>
        <a:graphic>
          <a:graphicData uri="http://schemas.openxmlformats.org/drawingml/2006/table">
            <a:tbl>
              <a:tblPr firstRow="1" bandRow="1">
                <a:noFill/>
                <a:tableStyleId>{9B22F521-2BBB-4778-AA12-0B5BFE7BF5B6}</a:tableStyleId>
              </a:tblPr>
              <a:tblGrid>
                <a:gridCol w="4237975">
                  <a:extLst>
                    <a:ext uri="{9D8B030D-6E8A-4147-A177-3AD203B41FA5}">
                      <a16:colId xmlns:a16="http://schemas.microsoft.com/office/drawing/2014/main" val="20000"/>
                    </a:ext>
                  </a:extLst>
                </a:gridCol>
                <a:gridCol w="4141800">
                  <a:extLst>
                    <a:ext uri="{9D8B030D-6E8A-4147-A177-3AD203B41FA5}">
                      <a16:colId xmlns:a16="http://schemas.microsoft.com/office/drawing/2014/main" val="20001"/>
                    </a:ext>
                  </a:extLst>
                </a:gridCol>
              </a:tblGrid>
              <a:tr h="516850">
                <a:tc rowSpan="5">
                  <a:txBody>
                    <a:bodyPr/>
                    <a:lstStyle/>
                    <a:p>
                      <a:pPr marL="0" marR="0" lvl="0" indent="0" algn="ctr" rtl="0">
                        <a:lnSpc>
                          <a:spcPct val="200000"/>
                        </a:lnSpc>
                        <a:spcBef>
                          <a:spcPts val="0"/>
                        </a:spcBef>
                        <a:spcAft>
                          <a:spcPts val="0"/>
                        </a:spcAft>
                        <a:buNone/>
                      </a:pPr>
                      <a:r>
                        <a:rPr lang="en-IN" sz="2800" b="1">
                          <a:latin typeface="Times New Roman"/>
                          <a:ea typeface="Times New Roman"/>
                          <a:cs typeface="Times New Roman"/>
                          <a:sym typeface="Times New Roman"/>
                        </a:rPr>
                        <a:t>UML DIAGRAMS</a:t>
                      </a:r>
                      <a:endParaRPr/>
                    </a:p>
                  </a:txBody>
                  <a:tcPr marL="91450" marR="91450" marT="45725" marB="45725">
                    <a:solidFill>
                      <a:srgbClr val="2959A8"/>
                    </a:solidFill>
                  </a:tcPr>
                </a:tc>
                <a:tc>
                  <a:txBody>
                    <a:bodyPr/>
                    <a:lstStyle/>
                    <a:p>
                      <a:pPr marL="0" marR="0" lvl="0" indent="0" algn="l" rtl="0">
                        <a:spcBef>
                          <a:spcPts val="0"/>
                        </a:spcBef>
                        <a:spcAft>
                          <a:spcPts val="0"/>
                        </a:spcAft>
                        <a:buNone/>
                      </a:pPr>
                      <a:r>
                        <a:rPr lang="en-IN" sz="2800">
                          <a:latin typeface="Times New Roman"/>
                          <a:ea typeface="Times New Roman"/>
                          <a:cs typeface="Times New Roman"/>
                          <a:sym typeface="Times New Roman"/>
                        </a:rPr>
                        <a:t>Use case Model</a:t>
                      </a:r>
                      <a:endParaRPr/>
                    </a:p>
                  </a:txBody>
                  <a:tcPr marL="91450" marR="91450" marT="45725" marB="45725">
                    <a:solidFill>
                      <a:srgbClr val="2959A8"/>
                    </a:solidFill>
                  </a:tcPr>
                </a:tc>
                <a:extLst>
                  <a:ext uri="{0D108BD9-81ED-4DB2-BD59-A6C34878D82A}">
                    <a16:rowId xmlns:a16="http://schemas.microsoft.com/office/drawing/2014/main" val="10000"/>
                  </a:ext>
                </a:extLst>
              </a:tr>
              <a:tr h="516850">
                <a:tc vMerge="1">
                  <a:txBody>
                    <a:bodyPr/>
                    <a:lstStyle/>
                    <a:p>
                      <a:endParaRPr lang="en-US"/>
                    </a:p>
                  </a:txBody>
                  <a:tcPr/>
                </a:tc>
                <a:tc>
                  <a:txBody>
                    <a:bodyPr/>
                    <a:lstStyle/>
                    <a:p>
                      <a:pPr marL="0" marR="0" lvl="0" indent="0" algn="l" rtl="0">
                        <a:spcBef>
                          <a:spcPts val="0"/>
                        </a:spcBef>
                        <a:spcAft>
                          <a:spcPts val="0"/>
                        </a:spcAft>
                        <a:buNone/>
                      </a:pPr>
                      <a:r>
                        <a:rPr lang="en-IN" sz="2800">
                          <a:latin typeface="Times New Roman"/>
                          <a:ea typeface="Times New Roman"/>
                          <a:cs typeface="Times New Roman"/>
                          <a:sym typeface="Times New Roman"/>
                        </a:rPr>
                        <a:t>Class Diagram</a:t>
                      </a:r>
                      <a:endParaRPr/>
                    </a:p>
                  </a:txBody>
                  <a:tcPr marL="91450" marR="91450" marT="45725" marB="45725">
                    <a:solidFill>
                      <a:srgbClr val="2959A8"/>
                    </a:solidFill>
                  </a:tcPr>
                </a:tc>
                <a:extLst>
                  <a:ext uri="{0D108BD9-81ED-4DB2-BD59-A6C34878D82A}">
                    <a16:rowId xmlns:a16="http://schemas.microsoft.com/office/drawing/2014/main" val="10001"/>
                  </a:ext>
                </a:extLst>
              </a:tr>
              <a:tr h="605250">
                <a:tc vMerge="1">
                  <a:txBody>
                    <a:bodyPr/>
                    <a:lstStyle/>
                    <a:p>
                      <a:endParaRPr lang="en-US"/>
                    </a:p>
                  </a:txBody>
                  <a:tcPr/>
                </a:tc>
                <a:tc>
                  <a:txBody>
                    <a:bodyPr/>
                    <a:lstStyle/>
                    <a:p>
                      <a:pPr marL="0" marR="0" lvl="0" indent="0" algn="l" rtl="0">
                        <a:spcBef>
                          <a:spcPts val="0"/>
                        </a:spcBef>
                        <a:spcAft>
                          <a:spcPts val="0"/>
                        </a:spcAft>
                        <a:buNone/>
                      </a:pPr>
                      <a:r>
                        <a:rPr lang="en-IN" sz="2800">
                          <a:latin typeface="Times New Roman"/>
                          <a:ea typeface="Times New Roman"/>
                          <a:cs typeface="Times New Roman"/>
                          <a:sym typeface="Times New Roman"/>
                        </a:rPr>
                        <a:t>Interaction Diagram</a:t>
                      </a:r>
                      <a:endParaRPr/>
                    </a:p>
                  </a:txBody>
                  <a:tcPr marL="91450" marR="91450" marT="45725" marB="45725">
                    <a:solidFill>
                      <a:srgbClr val="2959A8"/>
                    </a:solidFill>
                  </a:tcPr>
                </a:tc>
                <a:extLst>
                  <a:ext uri="{0D108BD9-81ED-4DB2-BD59-A6C34878D82A}">
                    <a16:rowId xmlns:a16="http://schemas.microsoft.com/office/drawing/2014/main" val="10002"/>
                  </a:ext>
                </a:extLst>
              </a:tr>
              <a:tr h="516850">
                <a:tc vMerge="1">
                  <a:txBody>
                    <a:bodyPr/>
                    <a:lstStyle/>
                    <a:p>
                      <a:endParaRPr lang="en-US"/>
                    </a:p>
                  </a:txBody>
                  <a:tcPr/>
                </a:tc>
                <a:tc>
                  <a:txBody>
                    <a:bodyPr/>
                    <a:lstStyle/>
                    <a:p>
                      <a:pPr marL="0" marR="0" lvl="0" indent="0" algn="l" rtl="0">
                        <a:spcBef>
                          <a:spcPts val="0"/>
                        </a:spcBef>
                        <a:spcAft>
                          <a:spcPts val="0"/>
                        </a:spcAft>
                        <a:buNone/>
                      </a:pPr>
                      <a:r>
                        <a:rPr lang="en-IN" sz="2800">
                          <a:latin typeface="Times New Roman"/>
                          <a:ea typeface="Times New Roman"/>
                          <a:cs typeface="Times New Roman"/>
                          <a:sym typeface="Times New Roman"/>
                        </a:rPr>
                        <a:t>Activity Diagram</a:t>
                      </a:r>
                      <a:endParaRPr/>
                    </a:p>
                  </a:txBody>
                  <a:tcPr marL="91450" marR="91450" marT="45725" marB="45725">
                    <a:solidFill>
                      <a:srgbClr val="2959A8"/>
                    </a:solidFill>
                  </a:tcPr>
                </a:tc>
                <a:extLst>
                  <a:ext uri="{0D108BD9-81ED-4DB2-BD59-A6C34878D82A}">
                    <a16:rowId xmlns:a16="http://schemas.microsoft.com/office/drawing/2014/main" val="10003"/>
                  </a:ext>
                </a:extLst>
              </a:tr>
              <a:tr h="593475">
                <a:tc vMerge="1">
                  <a:txBody>
                    <a:bodyPr/>
                    <a:lstStyle/>
                    <a:p>
                      <a:endParaRPr lang="en-US"/>
                    </a:p>
                  </a:txBody>
                  <a:tcPr/>
                </a:tc>
                <a:tc>
                  <a:txBody>
                    <a:bodyPr/>
                    <a:lstStyle/>
                    <a:p>
                      <a:pPr marL="0" marR="0" lvl="0" indent="0" algn="l" rtl="0">
                        <a:spcBef>
                          <a:spcPts val="0"/>
                        </a:spcBef>
                        <a:spcAft>
                          <a:spcPts val="0"/>
                        </a:spcAft>
                        <a:buNone/>
                      </a:pPr>
                      <a:r>
                        <a:rPr lang="en-IN" sz="2800">
                          <a:latin typeface="Times New Roman"/>
                          <a:ea typeface="Times New Roman"/>
                          <a:cs typeface="Times New Roman"/>
                          <a:sym typeface="Times New Roman"/>
                        </a:rPr>
                        <a:t>State chart Diagram</a:t>
                      </a:r>
                      <a:endParaRPr/>
                    </a:p>
                  </a:txBody>
                  <a:tcPr marL="91450" marR="91450" marT="45725" marB="45725">
                    <a:solidFill>
                      <a:srgbClr val="2959A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body" idx="1"/>
          </p:nvPr>
        </p:nvSpPr>
        <p:spPr>
          <a:xfrm>
            <a:off x="437322" y="477079"/>
            <a:ext cx="11277599" cy="58707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200"/>
              <a:buNone/>
            </a:pPr>
            <a:r>
              <a:rPr lang="en-IN" sz="3200" b="1">
                <a:solidFill>
                  <a:srgbClr val="ED968F"/>
                </a:solidFill>
                <a:latin typeface="Times New Roman"/>
                <a:ea typeface="Times New Roman"/>
                <a:cs typeface="Times New Roman"/>
                <a:sym typeface="Times New Roman"/>
              </a:rPr>
              <a:t>USE CASE MODEL</a:t>
            </a:r>
            <a:endParaRPr/>
          </a:p>
          <a:p>
            <a:pPr marL="0" lvl="0" indent="0" algn="just" rtl="0">
              <a:spcBef>
                <a:spcPts val="1000"/>
              </a:spcBef>
              <a:spcAft>
                <a:spcPts val="0"/>
              </a:spcAft>
              <a:buSzPts val="2800"/>
              <a:buNone/>
            </a:pPr>
            <a:endParaRPr sz="2800" b="1">
              <a:solidFill>
                <a:srgbClr val="ED968F"/>
              </a:solidFill>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describes a system's functional requirements in terms of use cases.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model of the system's intended functionality (use cases) and its environment (actors).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Use cases enables to relate to whats need from a system to how the system delivers on those needs.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use-case model as a restaurant menu</a:t>
            </a:r>
            <a:endParaRPr sz="2800">
              <a:solidFill>
                <a:srgbClr val="ED968F"/>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body" idx="1"/>
          </p:nvPr>
        </p:nvSpPr>
        <p:spPr>
          <a:xfrm>
            <a:off x="280147" y="452718"/>
            <a:ext cx="11631705" cy="5952563"/>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dirty="0">
                <a:latin typeface="Times New Roman"/>
                <a:ea typeface="Times New Roman"/>
                <a:cs typeface="Times New Roman"/>
                <a:sym typeface="Times New Roman"/>
              </a:rPr>
              <a:t>Purpose of Use Case Diagram</a:t>
            </a:r>
            <a:endParaRPr dirty="0"/>
          </a:p>
          <a:p>
            <a:pPr marL="0" lvl="0" indent="0" algn="just" rtl="0">
              <a:spcBef>
                <a:spcPts val="1000"/>
              </a:spcBef>
              <a:spcAft>
                <a:spcPts val="0"/>
              </a:spcAft>
              <a:buSzPts val="2800"/>
              <a:buNone/>
            </a:pPr>
            <a:endParaRPr sz="2800" dirty="0">
              <a:latin typeface="Times New Roman"/>
              <a:ea typeface="Times New Roman"/>
              <a:cs typeface="Times New Roman"/>
              <a:sym typeface="Times New Roman"/>
            </a:endParaRPr>
          </a:p>
          <a:p>
            <a:pPr marL="742950" lvl="1" indent="-285750" algn="just" rtl="0">
              <a:spcBef>
                <a:spcPts val="1000"/>
              </a:spcBef>
              <a:spcAft>
                <a:spcPts val="0"/>
              </a:spcAft>
              <a:buSzPts val="2800"/>
              <a:buChar char="•"/>
            </a:pPr>
            <a:r>
              <a:rPr lang="en-IN" sz="2800" dirty="0">
                <a:latin typeface="Times New Roman"/>
                <a:ea typeface="Times New Roman"/>
                <a:cs typeface="Times New Roman"/>
                <a:sym typeface="Times New Roman"/>
              </a:rPr>
              <a:t>Specify the context of a system</a:t>
            </a:r>
            <a:endParaRPr dirty="0"/>
          </a:p>
          <a:p>
            <a:pPr marL="742950" lvl="1" indent="-285750" algn="just" rtl="0">
              <a:spcBef>
                <a:spcPts val="1000"/>
              </a:spcBef>
              <a:spcAft>
                <a:spcPts val="0"/>
              </a:spcAft>
              <a:buSzPts val="2800"/>
              <a:buChar char="•"/>
            </a:pPr>
            <a:r>
              <a:rPr lang="en-IN" sz="2800" dirty="0">
                <a:latin typeface="Times New Roman"/>
                <a:ea typeface="Times New Roman"/>
                <a:cs typeface="Times New Roman"/>
                <a:sym typeface="Times New Roman"/>
              </a:rPr>
              <a:t>Capture the requirements of a system</a:t>
            </a:r>
            <a:endParaRPr dirty="0"/>
          </a:p>
          <a:p>
            <a:pPr marL="742950" lvl="1" indent="-285750" algn="just" rtl="0">
              <a:spcBef>
                <a:spcPts val="1000"/>
              </a:spcBef>
              <a:spcAft>
                <a:spcPts val="0"/>
              </a:spcAft>
              <a:buSzPts val="2800"/>
              <a:buChar char="•"/>
            </a:pPr>
            <a:r>
              <a:rPr lang="en-IN" sz="2800" dirty="0">
                <a:latin typeface="Times New Roman"/>
                <a:ea typeface="Times New Roman"/>
                <a:cs typeface="Times New Roman"/>
                <a:sym typeface="Times New Roman"/>
              </a:rPr>
              <a:t>Validate a systems architecture</a:t>
            </a:r>
            <a:endParaRPr dirty="0"/>
          </a:p>
          <a:p>
            <a:pPr marL="742950" lvl="1" indent="-285750" algn="just" rtl="0">
              <a:spcBef>
                <a:spcPts val="1000"/>
              </a:spcBef>
              <a:spcAft>
                <a:spcPts val="0"/>
              </a:spcAft>
              <a:buSzPts val="2800"/>
              <a:buChar char="•"/>
            </a:pPr>
            <a:r>
              <a:rPr lang="en-IN" sz="2800" dirty="0">
                <a:latin typeface="Times New Roman"/>
                <a:ea typeface="Times New Roman"/>
                <a:cs typeface="Times New Roman"/>
                <a:sym typeface="Times New Roman"/>
              </a:rPr>
              <a:t>Drive implementation and generate test cases</a:t>
            </a:r>
            <a:endParaRPr dirty="0"/>
          </a:p>
          <a:p>
            <a:pPr marL="742950" lvl="1" indent="-285750" algn="just" rtl="0">
              <a:spcBef>
                <a:spcPts val="1000"/>
              </a:spcBef>
              <a:spcAft>
                <a:spcPts val="0"/>
              </a:spcAft>
              <a:buSzPts val="2800"/>
              <a:buChar char="•"/>
            </a:pPr>
            <a:r>
              <a:rPr lang="en-IN" sz="2800" dirty="0">
                <a:latin typeface="Times New Roman"/>
                <a:ea typeface="Times New Roman"/>
                <a:cs typeface="Times New Roman"/>
                <a:sym typeface="Times New Roman"/>
              </a:rPr>
              <a:t>Developed by analysts together with domain experts</a:t>
            </a:r>
            <a:endParaRPr dirty="0"/>
          </a:p>
          <a:p>
            <a:pPr marL="285750" lvl="0" indent="-171450" algn="l" rtl="0">
              <a:spcBef>
                <a:spcPts val="1000"/>
              </a:spcBef>
              <a:spcAft>
                <a:spcPts val="0"/>
              </a:spcAft>
              <a:buSzPts val="1800"/>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pic>
        <p:nvPicPr>
          <p:cNvPr id="338" name="Google Shape;338;p51"/>
          <p:cNvPicPr preferRelativeResize="0">
            <a:picLocks noGrp="1"/>
          </p:cNvPicPr>
          <p:nvPr>
            <p:ph type="body" idx="1"/>
          </p:nvPr>
        </p:nvPicPr>
        <p:blipFill rotWithShape="1">
          <a:blip r:embed="rId3">
            <a:alphaModFix/>
          </a:blip>
          <a:srcRect/>
          <a:stretch/>
        </p:blipFill>
        <p:spPr>
          <a:xfrm>
            <a:off x="1867711" y="18782"/>
            <a:ext cx="9319097" cy="67683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2"/>
          <p:cNvSpPr txBox="1">
            <a:spLocks noGrp="1"/>
          </p:cNvSpPr>
          <p:nvPr>
            <p:ph type="body" idx="1"/>
          </p:nvPr>
        </p:nvSpPr>
        <p:spPr>
          <a:xfrm>
            <a:off x="573741" y="591671"/>
            <a:ext cx="11223812" cy="586291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sz="2800" b="1">
                <a:solidFill>
                  <a:srgbClr val="ED968F"/>
                </a:solidFill>
                <a:latin typeface="Times New Roman"/>
                <a:ea typeface="Times New Roman"/>
                <a:cs typeface="Times New Roman"/>
                <a:sym typeface="Times New Roman"/>
              </a:rPr>
              <a:t>Actor</a:t>
            </a:r>
            <a:endParaRPr sz="2800">
              <a:solidFill>
                <a:srgbClr val="ED968F"/>
              </a:solidFill>
              <a:latin typeface="Times New Roman"/>
              <a:ea typeface="Times New Roman"/>
              <a:cs typeface="Times New Roman"/>
              <a:sym typeface="Times New Roman"/>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Someone interacts with use case (system function).</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Named by noun.</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Actor plays a role in the business</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Similar to the concept of user, but a user can play different roles</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For example:</a:t>
            </a:r>
            <a:endParaRPr/>
          </a:p>
          <a:p>
            <a:pPr marL="742950" lvl="1"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A prof. can be instructor and also researcher</a:t>
            </a:r>
            <a:endParaRPr/>
          </a:p>
          <a:p>
            <a:pPr marL="742950" lvl="1"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plays 2 roles with two systems</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Actor triggers use case(s).</a:t>
            </a:r>
            <a:endParaRPr/>
          </a:p>
          <a:p>
            <a:pPr marL="285750" lvl="0" indent="-285750" algn="l" rtl="0">
              <a:lnSpc>
                <a:spcPct val="90000"/>
              </a:lnSpc>
              <a:spcBef>
                <a:spcPts val="1000"/>
              </a:spcBef>
              <a:spcAft>
                <a:spcPts val="0"/>
              </a:spcAft>
              <a:buSzPts val="2800"/>
              <a:buChar char="•"/>
            </a:pPr>
            <a:r>
              <a:rPr lang="en-IN" sz="2800">
                <a:latin typeface="Times New Roman"/>
                <a:ea typeface="Times New Roman"/>
                <a:cs typeface="Times New Roman"/>
                <a:sym typeface="Times New Roman"/>
              </a:rPr>
              <a:t>Actor has a responsibility toward the system (inputs), and Actor has expectations from the system (outputs).</a:t>
            </a:r>
            <a:endParaRPr/>
          </a:p>
          <a:p>
            <a:pPr marL="285750" lvl="0" indent="-171450" algn="l" rtl="0">
              <a:lnSpc>
                <a:spcPct val="90000"/>
              </a:lnSpc>
              <a:spcBef>
                <a:spcPts val="1000"/>
              </a:spcBef>
              <a:spcAft>
                <a:spcPts val="0"/>
              </a:spcAft>
              <a:buSzPts val="1800"/>
              <a:buNone/>
            </a:pPr>
            <a:endParaRPr/>
          </a:p>
        </p:txBody>
      </p:sp>
      <p:pic>
        <p:nvPicPr>
          <p:cNvPr id="344" name="Google Shape;344;p52" descr="Use Case Diagram Notation - Actor"/>
          <p:cNvPicPr preferRelativeResize="0"/>
          <p:nvPr/>
        </p:nvPicPr>
        <p:blipFill rotWithShape="1">
          <a:blip r:embed="rId3">
            <a:alphaModFix/>
          </a:blip>
          <a:srcRect/>
          <a:stretch/>
        </p:blipFill>
        <p:spPr>
          <a:xfrm>
            <a:off x="10363573" y="778060"/>
            <a:ext cx="1039533" cy="24479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body" idx="1"/>
          </p:nvPr>
        </p:nvSpPr>
        <p:spPr>
          <a:xfrm>
            <a:off x="412376" y="430307"/>
            <a:ext cx="11295529" cy="606014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Use Case</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System function (process - automated or manual)</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Named by verb + Noun (or Noun Phrase).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i.e. Do something</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Each Actor must be linked to a use case, while some use cases may not be linked to actors.</a:t>
            </a:r>
            <a:endParaRPr/>
          </a:p>
          <a:p>
            <a:pPr marL="285750" lvl="0" indent="-171450" algn="l" rtl="0">
              <a:spcBef>
                <a:spcPts val="1000"/>
              </a:spcBef>
              <a:spcAft>
                <a:spcPts val="0"/>
              </a:spcAft>
              <a:buSzPts val="1800"/>
              <a:buNone/>
            </a:pPr>
            <a:endParaRPr/>
          </a:p>
        </p:txBody>
      </p:sp>
      <p:pic>
        <p:nvPicPr>
          <p:cNvPr id="350" name="Google Shape;350;p53" descr="Use Case Diagram Notation - Use Case"/>
          <p:cNvPicPr preferRelativeResize="0"/>
          <p:nvPr/>
        </p:nvPicPr>
        <p:blipFill rotWithShape="1">
          <a:blip r:embed="rId3">
            <a:alphaModFix/>
          </a:blip>
          <a:srcRect/>
          <a:stretch/>
        </p:blipFill>
        <p:spPr>
          <a:xfrm>
            <a:off x="8414496" y="654148"/>
            <a:ext cx="2737597" cy="13856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txBox="1">
            <a:spLocks noGrp="1"/>
          </p:cNvSpPr>
          <p:nvPr>
            <p:ph type="body" idx="1"/>
          </p:nvPr>
        </p:nvSpPr>
        <p:spPr>
          <a:xfrm>
            <a:off x="685801" y="806825"/>
            <a:ext cx="10448364" cy="4984376"/>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Communication Link</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participation of an actor in a use case is shown by connecting an actor to a use case by a solid link.</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Actors may be connected to use cases by associations, indicating that the actor and the use case communicate with one another using messages.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pic>
        <p:nvPicPr>
          <p:cNvPr id="356" name="Google Shape;356;p54" descr="Use Case Diagram Notation - Communication Link"/>
          <p:cNvPicPr preferRelativeResize="0"/>
          <p:nvPr/>
        </p:nvPicPr>
        <p:blipFill rotWithShape="1">
          <a:blip r:embed="rId3">
            <a:alphaModFix/>
          </a:blip>
          <a:srcRect/>
          <a:stretch/>
        </p:blipFill>
        <p:spPr>
          <a:xfrm>
            <a:off x="7852335" y="1084730"/>
            <a:ext cx="1651000" cy="12700"/>
          </a:xfrm>
          <a:prstGeom prst="rect">
            <a:avLst/>
          </a:prstGeom>
          <a:noFill/>
          <a:ln>
            <a:noFill/>
          </a:ln>
        </p:spPr>
      </p:pic>
      <p:pic>
        <p:nvPicPr>
          <p:cNvPr id="357" name="Google Shape;357;p54" descr="Use Case Diagram Notation - Communication Link"/>
          <p:cNvPicPr preferRelativeResize="0"/>
          <p:nvPr/>
        </p:nvPicPr>
        <p:blipFill rotWithShape="1">
          <a:blip r:embed="rId3">
            <a:alphaModFix/>
          </a:blip>
          <a:srcRect/>
          <a:stretch/>
        </p:blipFill>
        <p:spPr>
          <a:xfrm>
            <a:off x="5270500" y="3422650"/>
            <a:ext cx="1651000" cy="12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body" idx="1"/>
          </p:nvPr>
        </p:nvSpPr>
        <p:spPr>
          <a:xfrm>
            <a:off x="430307" y="448236"/>
            <a:ext cx="11492752" cy="33707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latin typeface="Times New Roman"/>
                <a:ea typeface="Times New Roman"/>
                <a:cs typeface="Times New Roman"/>
                <a:sym typeface="Times New Roman"/>
              </a:rPr>
              <a:t>Boundary of system</a:t>
            </a:r>
            <a:endParaRPr sz="2800">
              <a:latin typeface="Times New Roman"/>
              <a:ea typeface="Times New Roman"/>
              <a:cs typeface="Times New Roman"/>
              <a:sym typeface="Times New Roman"/>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The system boundary is potentially the entire system as defined in the requirements document.</a:t>
            </a:r>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p:txBody>
      </p:sp>
      <p:pic>
        <p:nvPicPr>
          <p:cNvPr id="363" name="Google Shape;363;p55" descr="Use Case Diagram Notation - System Boundary"/>
          <p:cNvPicPr preferRelativeResize="0"/>
          <p:nvPr/>
        </p:nvPicPr>
        <p:blipFill rotWithShape="1">
          <a:blip r:embed="rId3">
            <a:alphaModFix/>
          </a:blip>
          <a:srcRect/>
          <a:stretch/>
        </p:blipFill>
        <p:spPr>
          <a:xfrm>
            <a:off x="4924611" y="2932579"/>
            <a:ext cx="2032000" cy="2857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6"/>
          <p:cNvSpPr txBox="1">
            <a:spLocks noGrp="1"/>
          </p:cNvSpPr>
          <p:nvPr>
            <p:ph type="body" idx="1"/>
          </p:nvPr>
        </p:nvSpPr>
        <p:spPr>
          <a:xfrm>
            <a:off x="537883" y="717177"/>
            <a:ext cx="11205882" cy="5074024"/>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Use Case Relationship 🡪 extends</a:t>
            </a:r>
            <a:endParaRPr/>
          </a:p>
          <a:p>
            <a:pPr marL="0" lvl="0" indent="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Indicates that an </a:t>
            </a:r>
            <a:r>
              <a:rPr lang="en-IN" sz="2800" b="1">
                <a:latin typeface="Times New Roman"/>
                <a:ea typeface="Times New Roman"/>
                <a:cs typeface="Times New Roman"/>
                <a:sym typeface="Times New Roman"/>
              </a:rPr>
              <a:t>"Invalid Password"</a:t>
            </a:r>
            <a:r>
              <a:rPr lang="en-IN" sz="2800">
                <a:latin typeface="Times New Roman"/>
                <a:ea typeface="Times New Roman"/>
                <a:cs typeface="Times New Roman"/>
                <a:sym typeface="Times New Roman"/>
              </a:rPr>
              <a:t> use case may include (subject to specified in the extension) the behavior specified by base use case </a:t>
            </a:r>
            <a:r>
              <a:rPr lang="en-IN" sz="2800" b="1">
                <a:latin typeface="Times New Roman"/>
                <a:ea typeface="Times New Roman"/>
                <a:cs typeface="Times New Roman"/>
                <a:sym typeface="Times New Roman"/>
              </a:rPr>
              <a:t>"Login Account”</a:t>
            </a:r>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pic>
        <p:nvPicPr>
          <p:cNvPr id="369" name="Google Shape;369;p56" descr="Use Case Diagram Notation - Extend"/>
          <p:cNvPicPr preferRelativeResize="0"/>
          <p:nvPr/>
        </p:nvPicPr>
        <p:blipFill rotWithShape="1">
          <a:blip r:embed="rId3">
            <a:alphaModFix/>
          </a:blip>
          <a:srcRect/>
          <a:stretch/>
        </p:blipFill>
        <p:spPr>
          <a:xfrm>
            <a:off x="493285" y="4141693"/>
            <a:ext cx="11119817" cy="15060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7"/>
          <p:cNvSpPr txBox="1">
            <a:spLocks noGrp="1"/>
          </p:cNvSpPr>
          <p:nvPr>
            <p:ph type="body" idx="1"/>
          </p:nvPr>
        </p:nvSpPr>
        <p:spPr>
          <a:xfrm>
            <a:off x="118533" y="372533"/>
            <a:ext cx="11533343" cy="4378388"/>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1800"/>
              <a:buNone/>
            </a:pPr>
            <a:r>
              <a:rPr lang="en-IN">
                <a:latin typeface="Times New Roman"/>
                <a:ea typeface="Times New Roman"/>
                <a:cs typeface="Times New Roman"/>
                <a:sym typeface="Times New Roman"/>
              </a:rPr>
              <a:t> </a:t>
            </a:r>
            <a:r>
              <a:rPr lang="en-IN" sz="2800" b="1">
                <a:latin typeface="Times New Roman"/>
                <a:ea typeface="Times New Roman"/>
                <a:cs typeface="Times New Roman"/>
                <a:sym typeface="Times New Roman"/>
              </a:rPr>
              <a:t>Include</a:t>
            </a:r>
            <a:endParaRPr sz="2800">
              <a:latin typeface="Times New Roman"/>
              <a:ea typeface="Times New Roman"/>
              <a:cs typeface="Times New Roman"/>
              <a:sym typeface="Times New Roman"/>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Is a directed relationship between two use cases which is used to show that behavior of the included use case (the addition) is inserted into the behavior of the including (the base) use case.</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to simplify large use case by splitting it into several use cases,</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to extract common parts of the behaviors of two or more use cases.</a:t>
            </a:r>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p:txBody>
      </p:sp>
      <p:pic>
        <p:nvPicPr>
          <p:cNvPr id="375" name="Google Shape;375;p57" descr="Large and complex use case could be simplified by splitting it into several use cases using include."/>
          <p:cNvPicPr preferRelativeResize="0"/>
          <p:nvPr/>
        </p:nvPicPr>
        <p:blipFill rotWithShape="1">
          <a:blip r:embed="rId3">
            <a:alphaModFix/>
          </a:blip>
          <a:srcRect/>
          <a:stretch/>
        </p:blipFill>
        <p:spPr>
          <a:xfrm>
            <a:off x="7117975" y="3313708"/>
            <a:ext cx="4536483" cy="3569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685801" y="136637"/>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MODULE 1</a:t>
            </a:r>
            <a:endParaRPr/>
          </a:p>
        </p:txBody>
      </p:sp>
      <p:sp>
        <p:nvSpPr>
          <p:cNvPr id="167" name="Google Shape;167;p22"/>
          <p:cNvSpPr txBox="1">
            <a:spLocks noGrp="1"/>
          </p:cNvSpPr>
          <p:nvPr>
            <p:ph type="body" idx="1"/>
          </p:nvPr>
        </p:nvSpPr>
        <p:spPr>
          <a:xfrm>
            <a:off x="685801" y="1592904"/>
            <a:ext cx="10644351" cy="4198297"/>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SzPts val="2220"/>
              <a:buNone/>
            </a:pPr>
            <a:r>
              <a:rPr lang="en-IN" sz="2220">
                <a:latin typeface="Times New Roman"/>
                <a:ea typeface="Times New Roman"/>
                <a:cs typeface="Times New Roman"/>
                <a:sym typeface="Times New Roman"/>
              </a:rPr>
              <a:t>	Introduction: Approaches to Software Design - Functional Oriented Design, Object Oriented Design, Case Study of Automated Fire Alarm System. </a:t>
            </a:r>
            <a:endParaRPr/>
          </a:p>
          <a:p>
            <a:pPr marL="0" lvl="0" indent="0" algn="just" rtl="0">
              <a:lnSpc>
                <a:spcPct val="90000"/>
              </a:lnSpc>
              <a:spcBef>
                <a:spcPts val="1000"/>
              </a:spcBef>
              <a:spcAft>
                <a:spcPts val="0"/>
              </a:spcAft>
              <a:buSzPts val="2220"/>
              <a:buNone/>
            </a:pPr>
            <a:r>
              <a:rPr lang="en-IN" sz="2220">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SzPts val="2220"/>
              <a:buNone/>
            </a:pPr>
            <a:r>
              <a:rPr lang="en-IN" sz="2220">
                <a:latin typeface="Times New Roman"/>
                <a:ea typeface="Times New Roman"/>
                <a:cs typeface="Times New Roman"/>
                <a:sym typeface="Times New Roman"/>
              </a:rPr>
              <a:t>	Object Modeling Using Unified Modeling Language (UML) – Basic Object Oriented concepts, UML diagrams, Use case model, Class diagram, Interaction diagram, Activity diagram, State chart diagram. </a:t>
            </a:r>
            <a:endParaRPr/>
          </a:p>
          <a:p>
            <a:pPr marL="0" lvl="0" indent="0" algn="just" rtl="0">
              <a:lnSpc>
                <a:spcPct val="90000"/>
              </a:lnSpc>
              <a:spcBef>
                <a:spcPts val="1000"/>
              </a:spcBef>
              <a:spcAft>
                <a:spcPts val="0"/>
              </a:spcAft>
              <a:buSzPts val="2220"/>
              <a:buNone/>
            </a:pPr>
            <a:r>
              <a:rPr lang="en-IN" sz="2220">
                <a:latin typeface="Times New Roman"/>
                <a:ea typeface="Times New Roman"/>
                <a:cs typeface="Times New Roman"/>
                <a:sym typeface="Times New Roman"/>
              </a:rPr>
              <a:t>	</a:t>
            </a:r>
            <a:endParaRPr/>
          </a:p>
          <a:p>
            <a:pPr marL="0" lvl="0" indent="0" algn="just" rtl="0">
              <a:lnSpc>
                <a:spcPct val="90000"/>
              </a:lnSpc>
              <a:spcBef>
                <a:spcPts val="1000"/>
              </a:spcBef>
              <a:spcAft>
                <a:spcPts val="0"/>
              </a:spcAft>
              <a:buSzPts val="2220"/>
              <a:buNone/>
            </a:pPr>
            <a:r>
              <a:rPr lang="en-IN" sz="2220">
                <a:latin typeface="Times New Roman"/>
                <a:ea typeface="Times New Roman"/>
                <a:cs typeface="Times New Roman"/>
                <a:sym typeface="Times New Roman"/>
              </a:rPr>
              <a:t>	Introduction to Java - Java programming Environment and Runtime Environment, Development Platforms -Standard, Enterprise. Java Virtual Machine (JVM), Java compiler, Bytecode, Java applet, Java Buzzwords, Java program structure, Comments, Garbage Collection, Lexical Issues. </a:t>
            </a:r>
            <a:endParaRPr sz="2220">
              <a:latin typeface="Times New Roman"/>
              <a:ea typeface="Times New Roman"/>
              <a:cs typeface="Times New Roman"/>
              <a:sym typeface="Times New Roman"/>
            </a:endParaRPr>
          </a:p>
          <a:p>
            <a:pPr marL="285750" lvl="0" indent="-144780" algn="l" rtl="0">
              <a:lnSpc>
                <a:spcPct val="90000"/>
              </a:lnSpc>
              <a:spcBef>
                <a:spcPts val="1000"/>
              </a:spcBef>
              <a:spcAft>
                <a:spcPts val="0"/>
              </a:spcAft>
              <a:buSzPts val="2220"/>
              <a:buNone/>
            </a:pPr>
            <a:endParaRPr sz="222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667871" y="-1885950"/>
            <a:ext cx="105156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pic>
        <p:nvPicPr>
          <p:cNvPr id="381" name="Google Shape;381;p58" descr="Use case B is extracted from larger use case A as a separate use case."/>
          <p:cNvPicPr preferRelativeResize="0"/>
          <p:nvPr/>
        </p:nvPicPr>
        <p:blipFill rotWithShape="1">
          <a:blip r:embed="rId3">
            <a:alphaModFix/>
          </a:blip>
          <a:srcRect/>
          <a:stretch/>
        </p:blipFill>
        <p:spPr>
          <a:xfrm>
            <a:off x="0" y="0"/>
            <a:ext cx="7874000" cy="1295400"/>
          </a:xfrm>
          <a:prstGeom prst="rect">
            <a:avLst/>
          </a:prstGeom>
          <a:noFill/>
          <a:ln>
            <a:noFill/>
          </a:ln>
        </p:spPr>
      </p:pic>
      <p:pic>
        <p:nvPicPr>
          <p:cNvPr id="382" name="Google Shape;382;p58" descr="Use cases B and C are extracted from larger use case A as separate use cases."/>
          <p:cNvPicPr preferRelativeResize="0">
            <a:picLocks noGrp="1"/>
          </p:cNvPicPr>
          <p:nvPr>
            <p:ph type="body" idx="1"/>
          </p:nvPr>
        </p:nvPicPr>
        <p:blipFill rotWithShape="1">
          <a:blip r:embed="rId4">
            <a:alphaModFix/>
          </a:blip>
          <a:srcRect/>
          <a:stretch/>
        </p:blipFill>
        <p:spPr>
          <a:xfrm>
            <a:off x="2619801" y="1693442"/>
            <a:ext cx="9389496" cy="1649506"/>
          </a:xfrm>
          <a:prstGeom prst="rect">
            <a:avLst/>
          </a:prstGeom>
          <a:noFill/>
          <a:ln>
            <a:noFill/>
          </a:ln>
        </p:spPr>
      </p:pic>
      <p:pic>
        <p:nvPicPr>
          <p:cNvPr id="383" name="Google Shape;383;p58" descr="Use case C is extracted from use cases A and B to be reused by both use cases using UML include relationship."/>
          <p:cNvPicPr preferRelativeResize="0"/>
          <p:nvPr/>
        </p:nvPicPr>
        <p:blipFill rotWithShape="1">
          <a:blip r:embed="rId5">
            <a:alphaModFix/>
          </a:blip>
          <a:srcRect/>
          <a:stretch/>
        </p:blipFill>
        <p:spPr>
          <a:xfrm>
            <a:off x="0" y="3937000"/>
            <a:ext cx="8128000" cy="292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9" descr="Untitled.png"/>
          <p:cNvPicPr preferRelativeResize="0">
            <a:picLocks noGrp="1"/>
          </p:cNvPicPr>
          <p:nvPr>
            <p:ph type="body" idx="1"/>
          </p:nvPr>
        </p:nvPicPr>
        <p:blipFill rotWithShape="1">
          <a:blip r:embed="rId3">
            <a:alphaModFix/>
          </a:blip>
          <a:srcRect/>
          <a:stretch/>
        </p:blipFill>
        <p:spPr>
          <a:xfrm>
            <a:off x="1625600" y="58597"/>
            <a:ext cx="8128000" cy="68274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0"/>
          <p:cNvSpPr txBox="1">
            <a:spLocks noGrp="1"/>
          </p:cNvSpPr>
          <p:nvPr>
            <p:ph type="body" idx="1"/>
          </p:nvPr>
        </p:nvSpPr>
        <p:spPr>
          <a:xfrm>
            <a:off x="448235" y="555812"/>
            <a:ext cx="11456894" cy="5611905"/>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Generalization</a:t>
            </a: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generalization relationship is a parent-child relationship between use cases.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child use case is an enhancement of the parent use case.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Generalization is shown as a directed arrow with a triangle arrowhead.</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child use case is connected at the base of the arrow.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tip of the arrow is connected to the parent use case.</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pic>
        <p:nvPicPr>
          <p:cNvPr id="394" name="Google Shape;394;p60" descr="Use Case Diagram Notation - Generalization"/>
          <p:cNvPicPr preferRelativeResize="0"/>
          <p:nvPr/>
        </p:nvPicPr>
        <p:blipFill rotWithShape="1">
          <a:blip r:embed="rId3">
            <a:alphaModFix/>
          </a:blip>
          <a:srcRect/>
          <a:stretch/>
        </p:blipFill>
        <p:spPr>
          <a:xfrm>
            <a:off x="1017797" y="4854015"/>
            <a:ext cx="10156405" cy="901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body" idx="1"/>
          </p:nvPr>
        </p:nvSpPr>
        <p:spPr>
          <a:xfrm>
            <a:off x="685801" y="735107"/>
            <a:ext cx="10860740" cy="446442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Use Case Example - Association Link</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Use Case diagram illustrates a set of use cases for a system, i.e. the actors and the relationships between the actors and use cases.</a:t>
            </a: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p:txBody>
      </p:sp>
      <p:pic>
        <p:nvPicPr>
          <p:cNvPr id="400" name="Google Shape;400;p61" descr="Use Case Diagram Example"/>
          <p:cNvPicPr preferRelativeResize="0"/>
          <p:nvPr/>
        </p:nvPicPr>
        <p:blipFill rotWithShape="1">
          <a:blip r:embed="rId3">
            <a:alphaModFix/>
          </a:blip>
          <a:srcRect/>
          <a:stretch/>
        </p:blipFill>
        <p:spPr>
          <a:xfrm>
            <a:off x="2522583" y="3359897"/>
            <a:ext cx="6526914" cy="18396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2"/>
          <p:cNvSpPr txBox="1">
            <a:spLocks noGrp="1"/>
          </p:cNvSpPr>
          <p:nvPr>
            <p:ph type="body" idx="1"/>
          </p:nvPr>
        </p:nvSpPr>
        <p:spPr>
          <a:xfrm>
            <a:off x="466165" y="502025"/>
            <a:ext cx="11259670" cy="5289176"/>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Use Case Example - Include Relationship</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include relationship adds additional functionality not specified in the base use case.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&lt;&lt;Include&gt;&gt; relationship is used to include common behavior from an included use case into a base use case in order to support the reuse of common behavior.</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pic>
        <p:nvPicPr>
          <p:cNvPr id="406" name="Google Shape;406;p62" descr="Use Case Diagram Include Example"/>
          <p:cNvPicPr preferRelativeResize="0"/>
          <p:nvPr/>
        </p:nvPicPr>
        <p:blipFill rotWithShape="1">
          <a:blip r:embed="rId3">
            <a:alphaModFix/>
          </a:blip>
          <a:srcRect/>
          <a:stretch/>
        </p:blipFill>
        <p:spPr>
          <a:xfrm>
            <a:off x="4482564" y="3429000"/>
            <a:ext cx="7243271" cy="307526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body" idx="1"/>
          </p:nvPr>
        </p:nvSpPr>
        <p:spPr>
          <a:xfrm>
            <a:off x="430306" y="394447"/>
            <a:ext cx="11421035" cy="5486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a:latin typeface="Times New Roman"/>
                <a:ea typeface="Times New Roman"/>
                <a:cs typeface="Times New Roman"/>
                <a:sym typeface="Times New Roman"/>
              </a:rPr>
              <a:t>Use Case Example - Generalization Relationship</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A generalization relationship means that a child use case inherits the behavior and meaning of the parent use case. </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The child may add or override the behavior of the parent. </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The figure below provides a use case example by showing two generalization connectors that connect between the three use cases.</a:t>
            </a:r>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pic>
        <p:nvPicPr>
          <p:cNvPr id="412" name="Google Shape;412;p63" descr="Use Case Diagram Generalization Example"/>
          <p:cNvPicPr preferRelativeResize="0"/>
          <p:nvPr/>
        </p:nvPicPr>
        <p:blipFill rotWithShape="1">
          <a:blip r:embed="rId3">
            <a:alphaModFix/>
          </a:blip>
          <a:srcRect/>
          <a:stretch/>
        </p:blipFill>
        <p:spPr>
          <a:xfrm>
            <a:off x="5701553" y="3891082"/>
            <a:ext cx="5329891" cy="25724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a:spLocks noGrp="1"/>
          </p:cNvSpPr>
          <p:nvPr>
            <p:ph type="title"/>
          </p:nvPr>
        </p:nvSpPr>
        <p:spPr>
          <a:xfrm>
            <a:off x="273425" y="197228"/>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CLASS DIAGRAM</a:t>
            </a:r>
            <a:endParaRPr/>
          </a:p>
        </p:txBody>
      </p:sp>
      <p:sp>
        <p:nvSpPr>
          <p:cNvPr id="418" name="Google Shape;418;p64"/>
          <p:cNvSpPr txBox="1">
            <a:spLocks noGrp="1"/>
          </p:cNvSpPr>
          <p:nvPr>
            <p:ph type="body" idx="1"/>
          </p:nvPr>
        </p:nvSpPr>
        <p:spPr>
          <a:xfrm>
            <a:off x="614083" y="1613646"/>
            <a:ext cx="11291046" cy="5199530"/>
          </a:xfrm>
          <a:prstGeom prst="rect">
            <a:avLst/>
          </a:prstGeom>
          <a:noFill/>
          <a:ln>
            <a:noFill/>
          </a:ln>
        </p:spPr>
        <p:txBody>
          <a:bodyPr spcFirstLastPara="1" wrap="square" lIns="91425" tIns="45700" rIns="91425" bIns="45700" anchor="ctr" anchorCtr="0">
            <a:noAutofit/>
          </a:bodyPr>
          <a:lstStyle/>
          <a:p>
            <a:pPr marL="285750" lvl="0" indent="-107950" algn="just" rtl="0">
              <a:spcBef>
                <a:spcPts val="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b="1">
                <a:latin typeface="Times New Roman"/>
                <a:ea typeface="Times New Roman"/>
                <a:cs typeface="Times New Roman"/>
                <a:sym typeface="Times New Roman"/>
              </a:rPr>
              <a:t>type of static structure diagram</a:t>
            </a:r>
            <a:r>
              <a:rPr lang="en-IN" sz="2800">
                <a:latin typeface="Times New Roman"/>
                <a:ea typeface="Times New Roman"/>
                <a:cs typeface="Times New Roman"/>
                <a:sym typeface="Times New Roman"/>
              </a:rPr>
              <a:t> that describes the structure of a system by showing the system's classes, their attributes, operations (or methods), and the relationships among objects.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UML class diagram is made up of:</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A set of classes and</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A set of relationships between classes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aphicFrame>
        <p:nvGraphicFramePr>
          <p:cNvPr id="423" name="Google Shape;423;p65"/>
          <p:cNvGraphicFramePr/>
          <p:nvPr/>
        </p:nvGraphicFramePr>
        <p:xfrm>
          <a:off x="457199" y="356976"/>
          <a:ext cx="11024700" cy="3571270"/>
        </p:xfrm>
        <a:graphic>
          <a:graphicData uri="http://schemas.openxmlformats.org/drawingml/2006/table">
            <a:tbl>
              <a:tblPr firstRow="1" bandRow="1">
                <a:noFill/>
                <a:tableStyleId>{191B6846-C7E1-41F6-8AD5-9161C86FBB53}</a:tableStyleId>
              </a:tblPr>
              <a:tblGrid>
                <a:gridCol w="2049625">
                  <a:extLst>
                    <a:ext uri="{9D8B030D-6E8A-4147-A177-3AD203B41FA5}">
                      <a16:colId xmlns:a16="http://schemas.microsoft.com/office/drawing/2014/main" val="20000"/>
                    </a:ext>
                  </a:extLst>
                </a:gridCol>
                <a:gridCol w="1993825">
                  <a:extLst>
                    <a:ext uri="{9D8B030D-6E8A-4147-A177-3AD203B41FA5}">
                      <a16:colId xmlns:a16="http://schemas.microsoft.com/office/drawing/2014/main" val="20001"/>
                    </a:ext>
                  </a:extLst>
                </a:gridCol>
                <a:gridCol w="6981250">
                  <a:extLst>
                    <a:ext uri="{9D8B030D-6E8A-4147-A177-3AD203B41FA5}">
                      <a16:colId xmlns:a16="http://schemas.microsoft.com/office/drawing/2014/main" val="20002"/>
                    </a:ext>
                  </a:extLst>
                </a:gridCol>
              </a:tblGrid>
              <a:tr h="370850">
                <a:tc rowSpan="3">
                  <a:txBody>
                    <a:bodyPr/>
                    <a:lstStyle/>
                    <a:p>
                      <a:pPr marL="0" marR="0" lvl="0" indent="0" algn="ctr" rtl="0">
                        <a:spcBef>
                          <a:spcPts val="0"/>
                        </a:spcBef>
                        <a:spcAft>
                          <a:spcPts val="0"/>
                        </a:spcAft>
                        <a:buNone/>
                      </a:pPr>
                      <a:r>
                        <a:rPr lang="en-IN" sz="1800">
                          <a:latin typeface="Times New Roman"/>
                          <a:ea typeface="Times New Roman"/>
                          <a:cs typeface="Times New Roman"/>
                          <a:sym typeface="Times New Roman"/>
                        </a:rPr>
                        <a:t>CLASS NOTATION</a:t>
                      </a:r>
                      <a:endParaRPr/>
                    </a:p>
                  </a:txBody>
                  <a:tcPr marL="91450" marR="91450" marT="45725" marB="45725" anchor="ctr"/>
                </a:tc>
                <a:tc>
                  <a:txBody>
                    <a:bodyPr/>
                    <a:lstStyle/>
                    <a:p>
                      <a:pPr marL="0" marR="0" lvl="0" indent="0" algn="ctr" rtl="0">
                        <a:spcBef>
                          <a:spcPts val="0"/>
                        </a:spcBef>
                        <a:spcAft>
                          <a:spcPts val="0"/>
                        </a:spcAft>
                        <a:buClr>
                          <a:schemeClr val="lt1"/>
                        </a:buClr>
                        <a:buSzPts val="1800"/>
                        <a:buFont typeface="Arial"/>
                        <a:buNone/>
                      </a:pPr>
                      <a:r>
                        <a:rPr lang="en-IN" sz="1800" b="1" i="0">
                          <a:solidFill>
                            <a:schemeClr val="lt1"/>
                          </a:solidFill>
                          <a:latin typeface="Times New Roman"/>
                          <a:ea typeface="Times New Roman"/>
                          <a:cs typeface="Times New Roman"/>
                          <a:sym typeface="Times New Roman"/>
                        </a:rPr>
                        <a:t>Class Name</a:t>
                      </a:r>
                      <a:endParaRPr sz="1800" b="0" i="0">
                        <a:solidFill>
                          <a:schemeClr val="lt1"/>
                        </a:solidFill>
                        <a:latin typeface="Times New Roman"/>
                        <a:ea typeface="Times New Roman"/>
                        <a:cs typeface="Times New Roman"/>
                        <a:sym typeface="Times New Roman"/>
                      </a:endParaRPr>
                    </a:p>
                  </a:txBody>
                  <a:tcPr marL="91450" marR="91450" marT="45725" marB="45725" anchor="ctr"/>
                </a:tc>
                <a:tc>
                  <a:txBody>
                    <a:bodyPr/>
                    <a:lstStyle/>
                    <a:p>
                      <a:pPr marL="285750" marR="0" lvl="0" indent="-285750" algn="l" rtl="0">
                        <a:spcBef>
                          <a:spcPts val="0"/>
                        </a:spcBef>
                        <a:spcAft>
                          <a:spcPts val="0"/>
                        </a:spcAft>
                        <a:buClr>
                          <a:schemeClr val="lt1"/>
                        </a:buClr>
                        <a:buSzPts val="1800"/>
                        <a:buFont typeface="Arial"/>
                        <a:buChar char="•"/>
                      </a:pPr>
                      <a:r>
                        <a:rPr lang="en-IN" sz="1800" b="0" i="0">
                          <a:solidFill>
                            <a:schemeClr val="lt1"/>
                          </a:solidFill>
                          <a:latin typeface="Times New Roman"/>
                          <a:ea typeface="Times New Roman"/>
                          <a:cs typeface="Times New Roman"/>
                          <a:sym typeface="Times New Roman"/>
                        </a:rPr>
                        <a:t>The name of the class appears in the first partition.</a:t>
                      </a:r>
                      <a:endParaRPr/>
                    </a:p>
                  </a:txBody>
                  <a:tcPr marL="91450" marR="91450" marT="45725" marB="45725"/>
                </a:tc>
                <a:extLst>
                  <a:ext uri="{0D108BD9-81ED-4DB2-BD59-A6C34878D82A}">
                    <a16:rowId xmlns:a16="http://schemas.microsoft.com/office/drawing/2014/main" val="10000"/>
                  </a:ext>
                </a:extLst>
              </a:tr>
              <a:tr h="370850">
                <a:tc vMerge="1">
                  <a:txBody>
                    <a:bodyPr/>
                    <a:lstStyle/>
                    <a:p>
                      <a:endParaRPr lang="en-US"/>
                    </a:p>
                  </a:txBody>
                  <a:tcPr/>
                </a:tc>
                <a:tc>
                  <a:txBody>
                    <a:bodyPr/>
                    <a:lstStyle/>
                    <a:p>
                      <a:pPr marL="0" marR="0" lvl="0" indent="0" algn="ctr" rtl="0">
                        <a:lnSpc>
                          <a:spcPct val="100000"/>
                        </a:lnSpc>
                        <a:spcBef>
                          <a:spcPts val="0"/>
                        </a:spcBef>
                        <a:spcAft>
                          <a:spcPts val="0"/>
                        </a:spcAft>
                        <a:buClr>
                          <a:schemeClr val="lt1"/>
                        </a:buClr>
                        <a:buSzPts val="1800"/>
                        <a:buFont typeface="Times New Roman"/>
                        <a:buNone/>
                      </a:pPr>
                      <a:r>
                        <a:rPr lang="en-IN" sz="1800" b="1" i="0">
                          <a:solidFill>
                            <a:schemeClr val="lt1"/>
                          </a:solidFill>
                          <a:latin typeface="Times New Roman"/>
                          <a:ea typeface="Times New Roman"/>
                          <a:cs typeface="Times New Roman"/>
                          <a:sym typeface="Times New Roman"/>
                        </a:rPr>
                        <a:t>Class Attributes</a:t>
                      </a:r>
                      <a:endParaRPr sz="1800" b="0" i="0">
                        <a:solidFill>
                          <a:schemeClr val="lt1"/>
                        </a:solidFill>
                        <a:latin typeface="Times New Roman"/>
                        <a:ea typeface="Times New Roman"/>
                        <a:cs typeface="Times New Roman"/>
                        <a:sym typeface="Times New Roman"/>
                      </a:endParaRPr>
                    </a:p>
                  </a:txBody>
                  <a:tcPr marL="91450" marR="91450" marT="45725" marB="45725" anchor="ctr"/>
                </a:tc>
                <a:tc>
                  <a:txBody>
                    <a:bodyPr/>
                    <a:lstStyle/>
                    <a:p>
                      <a:pPr marL="742950" marR="0" lvl="1" indent="-285750" algn="l" rtl="0">
                        <a:spcBef>
                          <a:spcPts val="0"/>
                        </a:spcBef>
                        <a:spcAft>
                          <a:spcPts val="0"/>
                        </a:spcAft>
                        <a:buClr>
                          <a:schemeClr val="lt1"/>
                        </a:buClr>
                        <a:buSzPts val="1800"/>
                        <a:buFont typeface="Arial"/>
                        <a:buChar char="•"/>
                      </a:pPr>
                      <a:r>
                        <a:rPr lang="en-IN" sz="1800" b="0" i="0" u="none" strike="noStrike" cap="none">
                          <a:solidFill>
                            <a:schemeClr val="lt1"/>
                          </a:solidFill>
                          <a:latin typeface="Times New Roman"/>
                          <a:ea typeface="Times New Roman"/>
                          <a:cs typeface="Times New Roman"/>
                          <a:sym typeface="Times New Roman"/>
                        </a:rPr>
                        <a:t>Attributes are shown in the second partition.</a:t>
                      </a:r>
                      <a:endParaRPr/>
                    </a:p>
                    <a:p>
                      <a:pPr marL="742950" marR="0" lvl="1" indent="-285750" algn="l" rtl="0">
                        <a:spcBef>
                          <a:spcPts val="0"/>
                        </a:spcBef>
                        <a:spcAft>
                          <a:spcPts val="0"/>
                        </a:spcAft>
                        <a:buClr>
                          <a:schemeClr val="lt1"/>
                        </a:buClr>
                        <a:buSzPts val="1800"/>
                        <a:buFont typeface="Arial"/>
                        <a:buChar char="•"/>
                      </a:pPr>
                      <a:r>
                        <a:rPr lang="en-IN" sz="1800" b="0" i="0" u="none" strike="noStrike" cap="none">
                          <a:solidFill>
                            <a:schemeClr val="lt1"/>
                          </a:solidFill>
                          <a:latin typeface="Times New Roman"/>
                          <a:ea typeface="Times New Roman"/>
                          <a:cs typeface="Times New Roman"/>
                          <a:sym typeface="Times New Roman"/>
                        </a:rPr>
                        <a:t>The attribute type is shown after the colon.</a:t>
                      </a:r>
                      <a:endParaRPr/>
                    </a:p>
                    <a:p>
                      <a:pPr marL="742950" marR="0" lvl="1" indent="-285750" algn="l" rtl="0">
                        <a:spcBef>
                          <a:spcPts val="0"/>
                        </a:spcBef>
                        <a:spcAft>
                          <a:spcPts val="0"/>
                        </a:spcAft>
                        <a:buClr>
                          <a:schemeClr val="lt1"/>
                        </a:buClr>
                        <a:buSzPts val="1800"/>
                        <a:buFont typeface="Arial"/>
                        <a:buChar char="•"/>
                      </a:pPr>
                      <a:r>
                        <a:rPr lang="en-IN" sz="1800" b="0" i="0" u="none" strike="noStrike" cap="none">
                          <a:solidFill>
                            <a:schemeClr val="lt1"/>
                          </a:solidFill>
                          <a:latin typeface="Times New Roman"/>
                          <a:ea typeface="Times New Roman"/>
                          <a:cs typeface="Times New Roman"/>
                          <a:sym typeface="Times New Roman"/>
                        </a:rPr>
                        <a:t>Attributes map onto member variables (data members) in code.</a:t>
                      </a:r>
                      <a:endParaRPr/>
                    </a:p>
                    <a:p>
                      <a:pPr marL="0" marR="0" lvl="0" indent="0" algn="l" rtl="0">
                        <a:spcBef>
                          <a:spcPts val="0"/>
                        </a:spcBef>
                        <a:spcAft>
                          <a:spcPts val="0"/>
                        </a:spcAft>
                        <a:buNone/>
                      </a:pPr>
                      <a:br>
                        <a:rPr lang="en-IN" sz="1800">
                          <a:solidFill>
                            <a:schemeClr val="lt1"/>
                          </a:solidFill>
                          <a:latin typeface="Times New Roman"/>
                          <a:ea typeface="Times New Roman"/>
                          <a:cs typeface="Times New Roman"/>
                          <a:sym typeface="Times New Roman"/>
                        </a:rPr>
                      </a:br>
                      <a:endParaRPr sz="1800">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ctr" rtl="0">
                        <a:spcBef>
                          <a:spcPts val="0"/>
                        </a:spcBef>
                        <a:spcAft>
                          <a:spcPts val="0"/>
                        </a:spcAft>
                        <a:buNone/>
                      </a:pPr>
                      <a:r>
                        <a:rPr lang="en-IN" sz="1800" b="1" i="0">
                          <a:solidFill>
                            <a:schemeClr val="lt1"/>
                          </a:solidFill>
                          <a:latin typeface="Times New Roman"/>
                          <a:ea typeface="Times New Roman"/>
                          <a:cs typeface="Times New Roman"/>
                          <a:sym typeface="Times New Roman"/>
                        </a:rPr>
                        <a:t>Class Operations</a:t>
                      </a:r>
                      <a:r>
                        <a:rPr lang="en-IN" sz="1800" b="0" i="0">
                          <a:solidFill>
                            <a:schemeClr val="lt1"/>
                          </a:solidFill>
                          <a:latin typeface="Times New Roman"/>
                          <a:ea typeface="Times New Roman"/>
                          <a:cs typeface="Times New Roman"/>
                          <a:sym typeface="Times New Roman"/>
                        </a:rPr>
                        <a:t> (Methods)</a:t>
                      </a:r>
                      <a:endParaRPr sz="1800">
                        <a:solidFill>
                          <a:schemeClr val="lt1"/>
                        </a:solidFill>
                        <a:latin typeface="Times New Roman"/>
                        <a:ea typeface="Times New Roman"/>
                        <a:cs typeface="Times New Roman"/>
                        <a:sym typeface="Times New Roman"/>
                      </a:endParaRPr>
                    </a:p>
                  </a:txBody>
                  <a:tcPr marL="91450" marR="91450" marT="45725" marB="45725" anchor="ctr"/>
                </a:tc>
                <a:tc>
                  <a:txBody>
                    <a:bodyPr/>
                    <a:lstStyle/>
                    <a:p>
                      <a:pPr marL="342900" marR="0" lvl="0" indent="-342900" algn="l" rtl="0">
                        <a:spcBef>
                          <a:spcPts val="0"/>
                        </a:spcBef>
                        <a:spcAft>
                          <a:spcPts val="0"/>
                        </a:spcAft>
                        <a:buClr>
                          <a:schemeClr val="lt1"/>
                        </a:buClr>
                        <a:buSzPts val="1800"/>
                        <a:buFont typeface="Arial"/>
                        <a:buChar char="•"/>
                      </a:pPr>
                      <a:r>
                        <a:rPr lang="en-IN" sz="1800" b="0" i="0">
                          <a:solidFill>
                            <a:schemeClr val="lt1"/>
                          </a:solidFill>
                          <a:latin typeface="Times New Roman"/>
                          <a:ea typeface="Times New Roman"/>
                          <a:cs typeface="Times New Roman"/>
                          <a:sym typeface="Times New Roman"/>
                        </a:rPr>
                        <a:t>They are services the class provides.</a:t>
                      </a:r>
                      <a:endParaRPr/>
                    </a:p>
                    <a:p>
                      <a:pPr marL="342900" marR="0" lvl="0" indent="-342900" algn="l" rtl="0">
                        <a:spcBef>
                          <a:spcPts val="0"/>
                        </a:spcBef>
                        <a:spcAft>
                          <a:spcPts val="0"/>
                        </a:spcAft>
                        <a:buClr>
                          <a:schemeClr val="lt1"/>
                        </a:buClr>
                        <a:buSzPts val="1800"/>
                        <a:buFont typeface="Arial"/>
                        <a:buChar char="•"/>
                      </a:pPr>
                      <a:r>
                        <a:rPr lang="en-IN" sz="1800" b="0" i="0">
                          <a:solidFill>
                            <a:schemeClr val="lt1"/>
                          </a:solidFill>
                          <a:latin typeface="Times New Roman"/>
                          <a:ea typeface="Times New Roman"/>
                          <a:cs typeface="Times New Roman"/>
                          <a:sym typeface="Times New Roman"/>
                        </a:rPr>
                        <a:t>The return type of a method is shown after the colon at the end of the method signature.</a:t>
                      </a:r>
                      <a:endParaRPr/>
                    </a:p>
                    <a:p>
                      <a:pPr marL="342900" marR="0" lvl="0" indent="-342900" algn="l" rtl="0">
                        <a:spcBef>
                          <a:spcPts val="0"/>
                        </a:spcBef>
                        <a:spcAft>
                          <a:spcPts val="0"/>
                        </a:spcAft>
                        <a:buClr>
                          <a:schemeClr val="lt1"/>
                        </a:buClr>
                        <a:buSzPts val="1800"/>
                        <a:buFont typeface="Arial"/>
                        <a:buChar char="•"/>
                      </a:pPr>
                      <a:r>
                        <a:rPr lang="en-IN" sz="1800" b="0" i="0">
                          <a:solidFill>
                            <a:schemeClr val="lt1"/>
                          </a:solidFill>
                          <a:latin typeface="Times New Roman"/>
                          <a:ea typeface="Times New Roman"/>
                          <a:cs typeface="Times New Roman"/>
                          <a:sym typeface="Times New Roman"/>
                        </a:rPr>
                        <a:t>The return type of method parameters is shown after the colon following the parameter name.</a:t>
                      </a:r>
                      <a:endParaRPr/>
                    </a:p>
                    <a:p>
                      <a:pPr marL="0" marR="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pic>
        <p:nvPicPr>
          <p:cNvPr id="424" name="Google Shape;424;p65" descr="Simple class"/>
          <p:cNvPicPr preferRelativeResize="0"/>
          <p:nvPr/>
        </p:nvPicPr>
        <p:blipFill rotWithShape="1">
          <a:blip r:embed="rId3">
            <a:alphaModFix/>
          </a:blip>
          <a:srcRect/>
          <a:stretch/>
        </p:blipFill>
        <p:spPr>
          <a:xfrm>
            <a:off x="4155446" y="4285995"/>
            <a:ext cx="3040972" cy="221502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6"/>
          <p:cNvSpPr txBox="1">
            <a:spLocks noGrp="1"/>
          </p:cNvSpPr>
          <p:nvPr>
            <p:ph type="body" idx="1"/>
          </p:nvPr>
        </p:nvSpPr>
        <p:spPr>
          <a:xfrm>
            <a:off x="466165" y="555813"/>
            <a:ext cx="11205882" cy="586291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a:latin typeface="Times New Roman"/>
                <a:ea typeface="Times New Roman"/>
                <a:cs typeface="Times New Roman"/>
                <a:sym typeface="Times New Roman"/>
              </a:rPr>
              <a:t>Class Relationships</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A class may be involved in one or more relationships with other classes</a:t>
            </a:r>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0" lvl="0" indent="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a:p>
            <a:pPr marL="0" lvl="0" indent="0" algn="l" rtl="0">
              <a:spcBef>
                <a:spcPts val="1000"/>
              </a:spcBef>
              <a:spcAft>
                <a:spcPts val="0"/>
              </a:spcAft>
              <a:buSzPts val="1800"/>
              <a:buNone/>
            </a:pPr>
            <a:endParaRPr/>
          </a:p>
        </p:txBody>
      </p:sp>
      <p:graphicFrame>
        <p:nvGraphicFramePr>
          <p:cNvPr id="430" name="Google Shape;430;p66"/>
          <p:cNvGraphicFramePr/>
          <p:nvPr/>
        </p:nvGraphicFramePr>
        <p:xfrm>
          <a:off x="286870" y="1310839"/>
          <a:ext cx="11385150" cy="4666870"/>
        </p:xfrm>
        <a:graphic>
          <a:graphicData uri="http://schemas.openxmlformats.org/drawingml/2006/table">
            <a:tbl>
              <a:tblPr firstRow="1" bandRow="1">
                <a:noFill/>
                <a:tableStyleId>{585262F8-918B-41B2-825C-89CDF2CDCB1B}</a:tableStyleId>
              </a:tblPr>
              <a:tblGrid>
                <a:gridCol w="2108450">
                  <a:extLst>
                    <a:ext uri="{9D8B030D-6E8A-4147-A177-3AD203B41FA5}">
                      <a16:colId xmlns:a16="http://schemas.microsoft.com/office/drawing/2014/main" val="20000"/>
                    </a:ext>
                  </a:extLst>
                </a:gridCol>
                <a:gridCol w="5481650">
                  <a:extLst>
                    <a:ext uri="{9D8B030D-6E8A-4147-A177-3AD203B41FA5}">
                      <a16:colId xmlns:a16="http://schemas.microsoft.com/office/drawing/2014/main" val="20001"/>
                    </a:ext>
                  </a:extLst>
                </a:gridCol>
                <a:gridCol w="3795050">
                  <a:extLst>
                    <a:ext uri="{9D8B030D-6E8A-4147-A177-3AD203B41FA5}">
                      <a16:colId xmlns:a16="http://schemas.microsoft.com/office/drawing/2014/main" val="20002"/>
                    </a:ext>
                  </a:extLst>
                </a:gridCol>
              </a:tblGrid>
              <a:tr h="421325">
                <a:tc>
                  <a:txBody>
                    <a:bodyPr/>
                    <a:lstStyle/>
                    <a:p>
                      <a:pPr marL="0" marR="0" lvl="0" indent="0" algn="ctr" rtl="0">
                        <a:spcBef>
                          <a:spcPts val="0"/>
                        </a:spcBef>
                        <a:spcAft>
                          <a:spcPts val="0"/>
                        </a:spcAft>
                        <a:buNone/>
                      </a:pPr>
                      <a:r>
                        <a:rPr lang="en-IN" sz="2400"/>
                        <a:t>Relationship Type</a:t>
                      </a:r>
                      <a:endParaRPr/>
                    </a:p>
                  </a:txBody>
                  <a:tcPr marL="91450" marR="91450" marT="45725" marB="45725" anchor="ctr"/>
                </a:tc>
                <a:tc>
                  <a:txBody>
                    <a:bodyPr/>
                    <a:lstStyle/>
                    <a:p>
                      <a:pPr marL="0" marR="0" lvl="0" indent="0" algn="ctr" rtl="0">
                        <a:spcBef>
                          <a:spcPts val="0"/>
                        </a:spcBef>
                        <a:spcAft>
                          <a:spcPts val="0"/>
                        </a:spcAft>
                        <a:buNone/>
                      </a:pPr>
                      <a:r>
                        <a:rPr lang="en-IN" sz="2400"/>
                        <a:t>Description</a:t>
                      </a:r>
                      <a:endParaRPr/>
                    </a:p>
                  </a:txBody>
                  <a:tcPr marL="91450" marR="91450" marT="45725" marB="45725" anchor="ctr"/>
                </a:tc>
                <a:tc>
                  <a:txBody>
                    <a:bodyPr/>
                    <a:lstStyle/>
                    <a:p>
                      <a:pPr marL="0" marR="0" lvl="0" indent="0" algn="ctr" rtl="0">
                        <a:spcBef>
                          <a:spcPts val="0"/>
                        </a:spcBef>
                        <a:spcAft>
                          <a:spcPts val="0"/>
                        </a:spcAft>
                        <a:buNone/>
                      </a:pPr>
                      <a:r>
                        <a:rPr lang="en-IN" sz="2400"/>
                        <a:t>Graphical Representation</a:t>
                      </a:r>
                      <a:endParaRPr/>
                    </a:p>
                  </a:txBody>
                  <a:tcPr marL="91450" marR="91450" marT="45725" marB="45725" anchor="ctr"/>
                </a:tc>
                <a:extLst>
                  <a:ext uri="{0D108BD9-81ED-4DB2-BD59-A6C34878D82A}">
                    <a16:rowId xmlns:a16="http://schemas.microsoft.com/office/drawing/2014/main" val="10000"/>
                  </a:ext>
                </a:extLst>
              </a:tr>
              <a:tr h="3843900">
                <a:tc>
                  <a:txBody>
                    <a:bodyPr/>
                    <a:lstStyle/>
                    <a:p>
                      <a:pPr marL="0" marR="0" lvl="0" indent="0" algn="l" rtl="0">
                        <a:spcBef>
                          <a:spcPts val="0"/>
                        </a:spcBef>
                        <a:spcAft>
                          <a:spcPts val="0"/>
                        </a:spcAft>
                        <a:buNone/>
                      </a:pPr>
                      <a:r>
                        <a:rPr lang="en-IN" sz="2400" b="1" i="0">
                          <a:solidFill>
                            <a:schemeClr val="dk1"/>
                          </a:solidFill>
                          <a:latin typeface="Calibri"/>
                          <a:ea typeface="Calibri"/>
                          <a:cs typeface="Calibri"/>
                          <a:sym typeface="Calibri"/>
                        </a:rPr>
                        <a:t>Inheritance</a:t>
                      </a:r>
                      <a:r>
                        <a:rPr lang="en-IN" sz="2400" b="0" i="0">
                          <a:solidFill>
                            <a:schemeClr val="dk1"/>
                          </a:solidFill>
                          <a:latin typeface="Calibri"/>
                          <a:ea typeface="Calibri"/>
                          <a:cs typeface="Calibri"/>
                          <a:sym typeface="Calibri"/>
                        </a:rPr>
                        <a:t> (or Generalization)</a:t>
                      </a:r>
                      <a:endParaRPr sz="2400"/>
                    </a:p>
                  </a:txBody>
                  <a:tcPr marL="91450" marR="91450" marT="45725" marB="45725"/>
                </a:tc>
                <a:tc>
                  <a:txBody>
                    <a:bodyPr/>
                    <a:lstStyle/>
                    <a:p>
                      <a:pPr marL="285750" marR="0" lvl="0" indent="-285750" algn="just" rtl="0">
                        <a:spcBef>
                          <a:spcPts val="0"/>
                        </a:spcBef>
                        <a:spcAft>
                          <a:spcPts val="0"/>
                        </a:spcAft>
                        <a:buClr>
                          <a:schemeClr val="dk1"/>
                        </a:buClr>
                        <a:buSzPts val="2400"/>
                        <a:buFont typeface="Arial"/>
                        <a:buChar char="•"/>
                      </a:pPr>
                      <a:r>
                        <a:rPr lang="en-IN" sz="2400" b="0" i="0">
                          <a:solidFill>
                            <a:schemeClr val="dk1"/>
                          </a:solidFill>
                          <a:latin typeface="Calibri"/>
                          <a:ea typeface="Calibri"/>
                          <a:cs typeface="Calibri"/>
                          <a:sym typeface="Calibri"/>
                        </a:rPr>
                        <a:t>Represents an "is-a" relationship.</a:t>
                      </a:r>
                      <a:endParaRPr/>
                    </a:p>
                    <a:p>
                      <a:pPr marL="285750" marR="0" lvl="0" indent="-285750" algn="just" rtl="0">
                        <a:spcBef>
                          <a:spcPts val="0"/>
                        </a:spcBef>
                        <a:spcAft>
                          <a:spcPts val="0"/>
                        </a:spcAft>
                        <a:buClr>
                          <a:schemeClr val="dk1"/>
                        </a:buClr>
                        <a:buSzPts val="2400"/>
                        <a:buFont typeface="Arial"/>
                        <a:buChar char="•"/>
                      </a:pPr>
                      <a:r>
                        <a:rPr lang="en-IN" sz="2400" b="0" i="0">
                          <a:solidFill>
                            <a:schemeClr val="dk1"/>
                          </a:solidFill>
                          <a:latin typeface="Calibri"/>
                          <a:ea typeface="Calibri"/>
                          <a:cs typeface="Calibri"/>
                          <a:sym typeface="Calibri"/>
                        </a:rPr>
                        <a:t>SubClass1 and SubClass2 are specializations of Super Class.</a:t>
                      </a:r>
                      <a:endParaRPr/>
                    </a:p>
                    <a:p>
                      <a:pPr marL="285750" marR="0" lvl="0" indent="-285750" algn="just" rtl="0">
                        <a:spcBef>
                          <a:spcPts val="0"/>
                        </a:spcBef>
                        <a:spcAft>
                          <a:spcPts val="0"/>
                        </a:spcAft>
                        <a:buClr>
                          <a:schemeClr val="dk1"/>
                        </a:buClr>
                        <a:buSzPts val="2400"/>
                        <a:buFont typeface="Arial"/>
                        <a:buChar char="•"/>
                      </a:pPr>
                      <a:r>
                        <a:rPr lang="en-IN" sz="2400" b="0" i="0">
                          <a:solidFill>
                            <a:schemeClr val="dk1"/>
                          </a:solidFill>
                          <a:latin typeface="Calibri"/>
                          <a:ea typeface="Calibri"/>
                          <a:cs typeface="Calibri"/>
                          <a:sym typeface="Calibri"/>
                        </a:rPr>
                        <a:t>A solid line with a hollow arrowhead that point from the child to the parent class</a:t>
                      </a:r>
                      <a:endParaRPr/>
                    </a:p>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1"/>
                  </a:ext>
                </a:extLst>
              </a:tr>
            </a:tbl>
          </a:graphicData>
        </a:graphic>
      </p:graphicFrame>
      <p:pic>
        <p:nvPicPr>
          <p:cNvPr id="431" name="Google Shape;431;p66" descr="Inheritance"/>
          <p:cNvPicPr preferRelativeResize="0"/>
          <p:nvPr/>
        </p:nvPicPr>
        <p:blipFill rotWithShape="1">
          <a:blip r:embed="rId3">
            <a:alphaModFix/>
          </a:blip>
          <a:srcRect/>
          <a:stretch/>
        </p:blipFill>
        <p:spPr>
          <a:xfrm>
            <a:off x="8203572" y="2488892"/>
            <a:ext cx="3309814" cy="283437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aphicFrame>
        <p:nvGraphicFramePr>
          <p:cNvPr id="436" name="Google Shape;436;p67"/>
          <p:cNvGraphicFramePr/>
          <p:nvPr/>
        </p:nvGraphicFramePr>
        <p:xfrm>
          <a:off x="143434" y="203200"/>
          <a:ext cx="11726825" cy="6146800"/>
        </p:xfrm>
        <a:graphic>
          <a:graphicData uri="http://schemas.openxmlformats.org/drawingml/2006/table">
            <a:tbl>
              <a:tblPr firstRow="1" bandRow="1">
                <a:noFill/>
                <a:tableStyleId>{585262F8-918B-41B2-825C-89CDF2CDCB1B}</a:tableStyleId>
              </a:tblPr>
              <a:tblGrid>
                <a:gridCol w="2171725">
                  <a:extLst>
                    <a:ext uri="{9D8B030D-6E8A-4147-A177-3AD203B41FA5}">
                      <a16:colId xmlns:a16="http://schemas.microsoft.com/office/drawing/2014/main" val="20000"/>
                    </a:ext>
                  </a:extLst>
                </a:gridCol>
                <a:gridCol w="5646150">
                  <a:extLst>
                    <a:ext uri="{9D8B030D-6E8A-4147-A177-3AD203B41FA5}">
                      <a16:colId xmlns:a16="http://schemas.microsoft.com/office/drawing/2014/main" val="20001"/>
                    </a:ext>
                  </a:extLst>
                </a:gridCol>
                <a:gridCol w="3908950">
                  <a:extLst>
                    <a:ext uri="{9D8B030D-6E8A-4147-A177-3AD203B41FA5}">
                      <a16:colId xmlns:a16="http://schemas.microsoft.com/office/drawing/2014/main" val="20002"/>
                    </a:ext>
                  </a:extLst>
                </a:gridCol>
              </a:tblGrid>
              <a:tr h="863575">
                <a:tc>
                  <a:txBody>
                    <a:bodyPr/>
                    <a:lstStyle/>
                    <a:p>
                      <a:pPr marL="0" marR="0" lvl="0" indent="0" algn="ctr" rtl="0">
                        <a:spcBef>
                          <a:spcPts val="0"/>
                        </a:spcBef>
                        <a:spcAft>
                          <a:spcPts val="0"/>
                        </a:spcAft>
                        <a:buNone/>
                      </a:pPr>
                      <a:r>
                        <a:rPr lang="en-IN" sz="2400"/>
                        <a:t>Relationship Type</a:t>
                      </a:r>
                      <a:endParaRPr/>
                    </a:p>
                  </a:txBody>
                  <a:tcPr marL="91450" marR="91450" marT="45725" marB="45725" anchor="ctr"/>
                </a:tc>
                <a:tc>
                  <a:txBody>
                    <a:bodyPr/>
                    <a:lstStyle/>
                    <a:p>
                      <a:pPr marL="0" marR="0" lvl="0" indent="0" algn="ctr" rtl="0">
                        <a:spcBef>
                          <a:spcPts val="0"/>
                        </a:spcBef>
                        <a:spcAft>
                          <a:spcPts val="0"/>
                        </a:spcAft>
                        <a:buNone/>
                      </a:pPr>
                      <a:r>
                        <a:rPr lang="en-IN" sz="2400"/>
                        <a:t>Description</a:t>
                      </a:r>
                      <a:endParaRPr/>
                    </a:p>
                  </a:txBody>
                  <a:tcPr marL="91450" marR="91450" marT="45725" marB="45725" anchor="ctr"/>
                </a:tc>
                <a:tc>
                  <a:txBody>
                    <a:bodyPr/>
                    <a:lstStyle/>
                    <a:p>
                      <a:pPr marL="0" marR="0" lvl="0" indent="0" algn="ctr" rtl="0">
                        <a:spcBef>
                          <a:spcPts val="0"/>
                        </a:spcBef>
                        <a:spcAft>
                          <a:spcPts val="0"/>
                        </a:spcAft>
                        <a:buNone/>
                      </a:pPr>
                      <a:r>
                        <a:rPr lang="en-IN" sz="2400"/>
                        <a:t>Graphical Representation</a:t>
                      </a:r>
                      <a:endParaRPr/>
                    </a:p>
                  </a:txBody>
                  <a:tcPr marL="91450" marR="91450" marT="45725" marB="45725" anchor="ctr"/>
                </a:tc>
                <a:extLst>
                  <a:ext uri="{0D108BD9-81ED-4DB2-BD59-A6C34878D82A}">
                    <a16:rowId xmlns:a16="http://schemas.microsoft.com/office/drawing/2014/main" val="10000"/>
                  </a:ext>
                </a:extLst>
              </a:tr>
              <a:tr h="671675">
                <a:tc>
                  <a:txBody>
                    <a:bodyPr/>
                    <a:lstStyle/>
                    <a:p>
                      <a:pPr marL="0" marR="0" lvl="0" indent="0" algn="ctr" rtl="0">
                        <a:spcBef>
                          <a:spcPts val="0"/>
                        </a:spcBef>
                        <a:spcAft>
                          <a:spcPts val="0"/>
                        </a:spcAft>
                        <a:buNone/>
                      </a:pPr>
                      <a:r>
                        <a:rPr lang="en-IN" sz="1800" b="1" i="0">
                          <a:solidFill>
                            <a:schemeClr val="dk1"/>
                          </a:solidFill>
                          <a:latin typeface="Times New Roman"/>
                          <a:ea typeface="Times New Roman"/>
                          <a:cs typeface="Times New Roman"/>
                          <a:sym typeface="Times New Roman"/>
                        </a:rPr>
                        <a:t>Simple Association</a:t>
                      </a:r>
                      <a:endParaRPr sz="2400">
                        <a:latin typeface="Times New Roman"/>
                        <a:ea typeface="Times New Roman"/>
                        <a:cs typeface="Times New Roman"/>
                        <a:sym typeface="Times New Roman"/>
                      </a:endParaRPr>
                    </a:p>
                  </a:txBody>
                  <a:tcPr marL="91450" marR="91450" marT="45725" marB="45725" anchor="ctr"/>
                </a:tc>
                <a:tc>
                  <a:txBody>
                    <a:bodyPr/>
                    <a:lstStyle/>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A structural link between two peer classes.</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There is an association between Class1 and Class2</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1"/>
                  </a:ext>
                </a:extLst>
              </a:tr>
              <a:tr h="1823100">
                <a:tc>
                  <a:txBody>
                    <a:bodyPr/>
                    <a:lstStyle/>
                    <a:p>
                      <a:pPr marL="0" marR="0" lvl="0" indent="0" algn="ctr" rtl="0">
                        <a:spcBef>
                          <a:spcPts val="0"/>
                        </a:spcBef>
                        <a:spcAft>
                          <a:spcPts val="0"/>
                        </a:spcAft>
                        <a:buNone/>
                      </a:pPr>
                      <a:r>
                        <a:rPr lang="en-IN" sz="1800" b="1" i="0">
                          <a:solidFill>
                            <a:schemeClr val="dk1"/>
                          </a:solidFill>
                          <a:latin typeface="Times New Roman"/>
                          <a:ea typeface="Times New Roman"/>
                          <a:cs typeface="Times New Roman"/>
                          <a:sym typeface="Times New Roman"/>
                        </a:rPr>
                        <a:t>Aggregation</a:t>
                      </a:r>
                      <a:endParaRPr sz="2400">
                        <a:latin typeface="Times New Roman"/>
                        <a:ea typeface="Times New Roman"/>
                        <a:cs typeface="Times New Roman"/>
                        <a:sym typeface="Times New Roman"/>
                      </a:endParaRPr>
                    </a:p>
                  </a:txBody>
                  <a:tcPr marL="91450" marR="91450" marT="45725" marB="45725" anchor="ctr"/>
                </a:tc>
                <a:tc>
                  <a:txBody>
                    <a:bodyPr/>
                    <a:lstStyle/>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A special type of association. It represents a "part of" relationship.</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Class2 is part of Class1.</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Many instances (denoted by the *) of Class2 can be associated with Class1.</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Objects of Class1 and Class2 have separate lifetimes.</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2"/>
                  </a:ext>
                </a:extLst>
              </a:tr>
              <a:tr h="1247400">
                <a:tc>
                  <a:txBody>
                    <a:bodyPr/>
                    <a:lstStyle/>
                    <a:p>
                      <a:pPr marL="0" marR="0" lvl="0" indent="0" algn="ctr" rtl="0">
                        <a:spcBef>
                          <a:spcPts val="0"/>
                        </a:spcBef>
                        <a:spcAft>
                          <a:spcPts val="0"/>
                        </a:spcAft>
                        <a:buNone/>
                      </a:pPr>
                      <a:r>
                        <a:rPr lang="en-IN" sz="1800" b="1" i="0">
                          <a:solidFill>
                            <a:schemeClr val="dk1"/>
                          </a:solidFill>
                          <a:latin typeface="Times New Roman"/>
                          <a:ea typeface="Times New Roman"/>
                          <a:cs typeface="Times New Roman"/>
                          <a:sym typeface="Times New Roman"/>
                        </a:rPr>
                        <a:t>Composition</a:t>
                      </a:r>
                      <a:endParaRPr sz="2400">
                        <a:latin typeface="Times New Roman"/>
                        <a:ea typeface="Times New Roman"/>
                        <a:cs typeface="Times New Roman"/>
                        <a:sym typeface="Times New Roman"/>
                      </a:endParaRPr>
                    </a:p>
                  </a:txBody>
                  <a:tcPr marL="91450" marR="91450" marT="45725" marB="45725" anchor="ctr"/>
                </a:tc>
                <a:tc>
                  <a:txBody>
                    <a:bodyPr/>
                    <a:lstStyle/>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A special type of aggregation where parts are destroyed when the whole is destroyed.</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Objects of Class2 live and die with Class1.</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Class2 cannot stand by itself.</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3"/>
                  </a:ext>
                </a:extLst>
              </a:tr>
              <a:tr h="1541050">
                <a:tc>
                  <a:txBody>
                    <a:bodyPr/>
                    <a:lstStyle/>
                    <a:p>
                      <a:pPr marL="0" marR="0" lvl="0" indent="0" algn="ctr" rtl="0">
                        <a:spcBef>
                          <a:spcPts val="0"/>
                        </a:spcBef>
                        <a:spcAft>
                          <a:spcPts val="0"/>
                        </a:spcAft>
                        <a:buNone/>
                      </a:pPr>
                      <a:r>
                        <a:rPr lang="en-IN" sz="1800" b="1" i="0">
                          <a:solidFill>
                            <a:schemeClr val="dk1"/>
                          </a:solidFill>
                          <a:latin typeface="Times New Roman"/>
                          <a:ea typeface="Times New Roman"/>
                          <a:cs typeface="Times New Roman"/>
                          <a:sym typeface="Times New Roman"/>
                        </a:rPr>
                        <a:t>Dependency</a:t>
                      </a:r>
                      <a:endParaRPr sz="2400">
                        <a:latin typeface="Times New Roman"/>
                        <a:ea typeface="Times New Roman"/>
                        <a:cs typeface="Times New Roman"/>
                        <a:sym typeface="Times New Roman"/>
                      </a:endParaRPr>
                    </a:p>
                  </a:txBody>
                  <a:tcPr marL="91450" marR="91450" marT="45725" marB="45725" anchor="ctr"/>
                </a:tc>
                <a:tc>
                  <a:txBody>
                    <a:bodyPr/>
                    <a:lstStyle/>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Exists between two classes if the changes to the definition of one may cause changes to the other (but not the other way around).</a:t>
                      </a:r>
                      <a:endParaRPr/>
                    </a:p>
                    <a:p>
                      <a:pPr marL="285750" marR="0" lvl="0" indent="-285750" algn="just" rtl="0">
                        <a:spcBef>
                          <a:spcPts val="0"/>
                        </a:spcBef>
                        <a:spcAft>
                          <a:spcPts val="0"/>
                        </a:spcAft>
                        <a:buClr>
                          <a:schemeClr val="dk1"/>
                        </a:buClr>
                        <a:buSzPts val="1800"/>
                        <a:buFont typeface="Arial"/>
                        <a:buChar char="•"/>
                      </a:pPr>
                      <a:r>
                        <a:rPr lang="en-IN" sz="1800" b="0" i="0">
                          <a:solidFill>
                            <a:schemeClr val="dk1"/>
                          </a:solidFill>
                          <a:latin typeface="Times New Roman"/>
                          <a:ea typeface="Times New Roman"/>
                          <a:cs typeface="Times New Roman"/>
                          <a:sym typeface="Times New Roman"/>
                        </a:rPr>
                        <a:t>Class1 depends on Class2</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4"/>
                  </a:ext>
                </a:extLst>
              </a:tr>
            </a:tbl>
          </a:graphicData>
        </a:graphic>
      </p:graphicFrame>
      <p:pic>
        <p:nvPicPr>
          <p:cNvPr id="437" name="Google Shape;437;p67" descr="Simple association"/>
          <p:cNvPicPr preferRelativeResize="0"/>
          <p:nvPr/>
        </p:nvPicPr>
        <p:blipFill rotWithShape="1">
          <a:blip r:embed="rId3">
            <a:alphaModFix/>
          </a:blip>
          <a:srcRect/>
          <a:stretch/>
        </p:blipFill>
        <p:spPr>
          <a:xfrm>
            <a:off x="8093636" y="1000940"/>
            <a:ext cx="2997200" cy="520700"/>
          </a:xfrm>
          <a:prstGeom prst="rect">
            <a:avLst/>
          </a:prstGeom>
          <a:noFill/>
          <a:ln>
            <a:noFill/>
          </a:ln>
        </p:spPr>
      </p:pic>
      <p:pic>
        <p:nvPicPr>
          <p:cNvPr id="438" name="Google Shape;438;p67" descr="Aggregation"/>
          <p:cNvPicPr preferRelativeResize="0"/>
          <p:nvPr/>
        </p:nvPicPr>
        <p:blipFill rotWithShape="1">
          <a:blip r:embed="rId4">
            <a:alphaModFix/>
          </a:blip>
          <a:srcRect/>
          <a:stretch/>
        </p:blipFill>
        <p:spPr>
          <a:xfrm>
            <a:off x="8093636" y="1771154"/>
            <a:ext cx="2997200" cy="520700"/>
          </a:xfrm>
          <a:prstGeom prst="rect">
            <a:avLst/>
          </a:prstGeom>
          <a:noFill/>
          <a:ln>
            <a:noFill/>
          </a:ln>
        </p:spPr>
      </p:pic>
      <p:pic>
        <p:nvPicPr>
          <p:cNvPr id="439" name="Google Shape;439;p67" descr="Composition"/>
          <p:cNvPicPr preferRelativeResize="0"/>
          <p:nvPr/>
        </p:nvPicPr>
        <p:blipFill rotWithShape="1">
          <a:blip r:embed="rId5">
            <a:alphaModFix/>
          </a:blip>
          <a:srcRect/>
          <a:stretch/>
        </p:blipFill>
        <p:spPr>
          <a:xfrm>
            <a:off x="8093636" y="3395134"/>
            <a:ext cx="2997200" cy="520700"/>
          </a:xfrm>
          <a:prstGeom prst="rect">
            <a:avLst/>
          </a:prstGeom>
          <a:noFill/>
          <a:ln>
            <a:noFill/>
          </a:ln>
        </p:spPr>
      </p:pic>
      <p:pic>
        <p:nvPicPr>
          <p:cNvPr id="440" name="Google Shape;440;p67" descr="Dependency"/>
          <p:cNvPicPr preferRelativeResize="0"/>
          <p:nvPr/>
        </p:nvPicPr>
        <p:blipFill rotWithShape="1">
          <a:blip r:embed="rId6">
            <a:alphaModFix/>
          </a:blip>
          <a:srcRect/>
          <a:stretch/>
        </p:blipFill>
        <p:spPr>
          <a:xfrm>
            <a:off x="8093636" y="4924611"/>
            <a:ext cx="2997200" cy="52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685801" y="135871"/>
            <a:ext cx="10131425" cy="14562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Times New Roman"/>
              <a:buNone/>
            </a:pPr>
            <a:r>
              <a:rPr lang="en-IN">
                <a:latin typeface="Times New Roman"/>
                <a:ea typeface="Times New Roman"/>
                <a:cs typeface="Times New Roman"/>
                <a:sym typeface="Times New Roman"/>
              </a:rPr>
              <a:t>INTRODUCTION</a:t>
            </a:r>
            <a:endParaRPr/>
          </a:p>
        </p:txBody>
      </p:sp>
      <p:sp>
        <p:nvSpPr>
          <p:cNvPr id="173" name="Google Shape;173;p23"/>
          <p:cNvSpPr txBox="1">
            <a:spLocks noGrp="1"/>
          </p:cNvSpPr>
          <p:nvPr>
            <p:ph type="body" idx="1"/>
          </p:nvPr>
        </p:nvSpPr>
        <p:spPr>
          <a:xfrm>
            <a:off x="385590" y="1178805"/>
            <a:ext cx="11512627" cy="491352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Software refers to the set of instructions fed in form of programs to govern the computer system and process the hardware components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The antivirus that we use to protect our computer system is a type of Software.</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The media players that we use to play multimedia files such as movies, music etc. are Software.</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The Microsoft Office we use to edit the documents is a Software.</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8"/>
          <p:cNvSpPr txBox="1">
            <a:spLocks noGrp="1"/>
          </p:cNvSpPr>
          <p:nvPr>
            <p:ph type="body" idx="1"/>
          </p:nvPr>
        </p:nvSpPr>
        <p:spPr>
          <a:xfrm>
            <a:off x="452719" y="304800"/>
            <a:ext cx="11577916" cy="5916705"/>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795"/>
              <a:buNone/>
            </a:pPr>
            <a:endParaRPr sz="2795">
              <a:latin typeface="Times New Roman"/>
              <a:ea typeface="Times New Roman"/>
              <a:cs typeface="Times New Roman"/>
              <a:sym typeface="Times New Roman"/>
            </a:endParaRPr>
          </a:p>
          <a:p>
            <a:pPr marL="0" lvl="0" indent="0" algn="l" rtl="0">
              <a:lnSpc>
                <a:spcPct val="80000"/>
              </a:lnSpc>
              <a:spcBef>
                <a:spcPts val="1000"/>
              </a:spcBef>
              <a:spcAft>
                <a:spcPts val="0"/>
              </a:spcAft>
              <a:buSzPts val="2795"/>
              <a:buNone/>
            </a:pPr>
            <a:endParaRPr sz="2795">
              <a:latin typeface="Times New Roman"/>
              <a:ea typeface="Times New Roman"/>
              <a:cs typeface="Times New Roman"/>
              <a:sym typeface="Times New Roman"/>
            </a:endParaRPr>
          </a:p>
          <a:p>
            <a:pPr marL="457200" lvl="1" indent="0" algn="l" rtl="0">
              <a:lnSpc>
                <a:spcPct val="80000"/>
              </a:lnSpc>
              <a:spcBef>
                <a:spcPts val="1000"/>
              </a:spcBef>
              <a:spcAft>
                <a:spcPts val="0"/>
              </a:spcAft>
              <a:buSzPts val="2795"/>
              <a:buNone/>
            </a:pPr>
            <a:r>
              <a:rPr lang="en-IN" sz="2795">
                <a:latin typeface="Times New Roman"/>
                <a:ea typeface="Times New Roman"/>
                <a:cs typeface="Times New Roman"/>
                <a:sym typeface="Times New Roman"/>
              </a:rPr>
              <a:t>Visibility of the attribute and operation.</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 denotes public attributes or operations</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 denotes private attributes or operations</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 denotes protected attributes or operations</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 denotes package attributes or operations</a:t>
            </a:r>
            <a:endParaRPr/>
          </a:p>
          <a:p>
            <a:pPr marL="457200" lvl="1" indent="0" algn="l" rtl="0">
              <a:lnSpc>
                <a:spcPct val="80000"/>
              </a:lnSpc>
              <a:spcBef>
                <a:spcPts val="1000"/>
              </a:spcBef>
              <a:spcAft>
                <a:spcPts val="0"/>
              </a:spcAft>
              <a:buSzPts val="2795"/>
              <a:buNone/>
            </a:pPr>
            <a:endParaRPr sz="2795">
              <a:latin typeface="Times New Roman"/>
              <a:ea typeface="Times New Roman"/>
              <a:cs typeface="Times New Roman"/>
              <a:sym typeface="Times New Roman"/>
            </a:endParaRPr>
          </a:p>
          <a:p>
            <a:pPr marL="742950" lvl="1" indent="-108267" algn="l" rtl="0">
              <a:lnSpc>
                <a:spcPct val="80000"/>
              </a:lnSpc>
              <a:spcBef>
                <a:spcPts val="1000"/>
              </a:spcBef>
              <a:spcAft>
                <a:spcPts val="0"/>
              </a:spcAft>
              <a:buSzPts val="2795"/>
              <a:buNone/>
            </a:pPr>
            <a:endParaRPr sz="2795">
              <a:latin typeface="Times New Roman"/>
              <a:ea typeface="Times New Roman"/>
              <a:cs typeface="Times New Roman"/>
              <a:sym typeface="Times New Roman"/>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attribute1 and op1 of MyClassName are public</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attribute3 and op3 are protected</a:t>
            </a:r>
            <a:endParaRPr/>
          </a:p>
          <a:p>
            <a:pPr marL="742950" lvl="1" indent="-285750" algn="l" rtl="0">
              <a:lnSpc>
                <a:spcPct val="80000"/>
              </a:lnSpc>
              <a:spcBef>
                <a:spcPts val="1000"/>
              </a:spcBef>
              <a:spcAft>
                <a:spcPts val="0"/>
              </a:spcAft>
              <a:buSzPts val="2795"/>
              <a:buChar char="•"/>
            </a:pPr>
            <a:r>
              <a:rPr lang="en-IN" sz="2795">
                <a:latin typeface="Times New Roman"/>
                <a:ea typeface="Times New Roman"/>
                <a:cs typeface="Times New Roman"/>
                <a:sym typeface="Times New Roman"/>
              </a:rPr>
              <a:t>attribute2 and op2 are private.</a:t>
            </a:r>
            <a:endParaRPr/>
          </a:p>
          <a:p>
            <a:pPr marL="285750" lvl="0" indent="-227965" algn="l" rtl="0">
              <a:lnSpc>
                <a:spcPct val="80000"/>
              </a:lnSpc>
              <a:spcBef>
                <a:spcPts val="1000"/>
              </a:spcBef>
              <a:spcAft>
                <a:spcPts val="0"/>
              </a:spcAft>
              <a:buSzPts val="910"/>
              <a:buNone/>
            </a:pPr>
            <a:endParaRPr sz="910">
              <a:latin typeface="Times New Roman"/>
              <a:ea typeface="Times New Roman"/>
              <a:cs typeface="Times New Roman"/>
              <a:sym typeface="Times New Roman"/>
            </a:endParaRPr>
          </a:p>
          <a:p>
            <a:pPr marL="285750" lvl="0" indent="-227965" algn="l" rtl="0">
              <a:lnSpc>
                <a:spcPct val="80000"/>
              </a:lnSpc>
              <a:spcBef>
                <a:spcPts val="1000"/>
              </a:spcBef>
              <a:spcAft>
                <a:spcPts val="0"/>
              </a:spcAft>
              <a:buSzPts val="910"/>
              <a:buNone/>
            </a:pPr>
            <a:endParaRPr sz="910">
              <a:latin typeface="Times New Roman"/>
              <a:ea typeface="Times New Roman"/>
              <a:cs typeface="Times New Roman"/>
              <a:sym typeface="Times New Roman"/>
            </a:endParaRPr>
          </a:p>
          <a:p>
            <a:pPr marL="285750" lvl="0" indent="-227965" algn="l" rtl="0">
              <a:lnSpc>
                <a:spcPct val="80000"/>
              </a:lnSpc>
              <a:spcBef>
                <a:spcPts val="1000"/>
              </a:spcBef>
              <a:spcAft>
                <a:spcPts val="0"/>
              </a:spcAft>
              <a:buSzPts val="910"/>
              <a:buNone/>
            </a:pPr>
            <a:endParaRPr sz="910">
              <a:latin typeface="Times New Roman"/>
              <a:ea typeface="Times New Roman"/>
              <a:cs typeface="Times New Roman"/>
              <a:sym typeface="Times New Roman"/>
            </a:endParaRPr>
          </a:p>
          <a:p>
            <a:pPr marL="285750" lvl="0" indent="-227965" algn="l" rtl="0">
              <a:lnSpc>
                <a:spcPct val="80000"/>
              </a:lnSpc>
              <a:spcBef>
                <a:spcPts val="1000"/>
              </a:spcBef>
              <a:spcAft>
                <a:spcPts val="0"/>
              </a:spcAft>
              <a:buSzPts val="910"/>
              <a:buNone/>
            </a:pPr>
            <a:endParaRPr sz="910">
              <a:latin typeface="Times New Roman"/>
              <a:ea typeface="Times New Roman"/>
              <a:cs typeface="Times New Roman"/>
              <a:sym typeface="Times New Roman"/>
            </a:endParaRPr>
          </a:p>
        </p:txBody>
      </p:sp>
      <p:pic>
        <p:nvPicPr>
          <p:cNvPr id="446" name="Google Shape;446;p68" descr="Simple Class"/>
          <p:cNvPicPr preferRelativeResize="0"/>
          <p:nvPr/>
        </p:nvPicPr>
        <p:blipFill rotWithShape="1">
          <a:blip r:embed="rId3">
            <a:alphaModFix/>
          </a:blip>
          <a:srcRect/>
          <a:stretch/>
        </p:blipFill>
        <p:spPr>
          <a:xfrm>
            <a:off x="8384234" y="161368"/>
            <a:ext cx="3682253" cy="26821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9"/>
          <p:cNvSpPr txBox="1">
            <a:spLocks noGrp="1"/>
          </p:cNvSpPr>
          <p:nvPr>
            <p:ph type="body" idx="1"/>
          </p:nvPr>
        </p:nvSpPr>
        <p:spPr>
          <a:xfrm>
            <a:off x="591670" y="394448"/>
            <a:ext cx="11295528" cy="534296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a:latin typeface="Times New Roman"/>
                <a:ea typeface="Times New Roman"/>
                <a:cs typeface="Times New Roman"/>
                <a:sym typeface="Times New Roman"/>
              </a:rPr>
              <a:t>Aggregation Example - Computer and parts</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An aggregation is a special case of association denoting a "consists-of" hierarchy</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The aggregate is the parent class, the components are the children classes</a:t>
            </a:r>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0" lvl="0" indent="0" algn="l" rtl="0">
              <a:spcBef>
                <a:spcPts val="1000"/>
              </a:spcBef>
              <a:spcAft>
                <a:spcPts val="0"/>
              </a:spcAft>
              <a:buSzPts val="1800"/>
              <a:buNone/>
            </a:pPr>
            <a:endParaRPr/>
          </a:p>
        </p:txBody>
      </p:sp>
      <p:pic>
        <p:nvPicPr>
          <p:cNvPr id="452" name="Google Shape;452;p69" descr="Aggregation Example"/>
          <p:cNvPicPr preferRelativeResize="0"/>
          <p:nvPr/>
        </p:nvPicPr>
        <p:blipFill rotWithShape="1">
          <a:blip r:embed="rId3">
            <a:alphaModFix/>
          </a:blip>
          <a:srcRect/>
          <a:stretch/>
        </p:blipFill>
        <p:spPr>
          <a:xfrm>
            <a:off x="5886076" y="2790189"/>
            <a:ext cx="6305924" cy="40678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0"/>
          <p:cNvSpPr txBox="1">
            <a:spLocks noGrp="1"/>
          </p:cNvSpPr>
          <p:nvPr>
            <p:ph type="body" idx="1"/>
          </p:nvPr>
        </p:nvSpPr>
        <p:spPr>
          <a:xfrm>
            <a:off x="358591" y="286872"/>
            <a:ext cx="11474822" cy="575534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a:latin typeface="Times New Roman"/>
                <a:ea typeface="Times New Roman"/>
                <a:cs typeface="Times New Roman"/>
                <a:sym typeface="Times New Roman"/>
              </a:rPr>
              <a:t>Inheritance Example - Cell Taxonomy</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Inheritance is another special case of an association denoting a "kind-of" hierarchy</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Inheritance simplifies the analysis model by introducing a taxonomy</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The child classes inherit the attributes and operations of the parent class.</a:t>
            </a:r>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07950" algn="l" rtl="0">
              <a:spcBef>
                <a:spcPts val="1000"/>
              </a:spcBef>
              <a:spcAft>
                <a:spcPts val="0"/>
              </a:spcAft>
              <a:buSzPts val="2800"/>
              <a:buNone/>
            </a:pPr>
            <a:endParaRPr sz="2800">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pic>
        <p:nvPicPr>
          <p:cNvPr id="458" name="Google Shape;458;p70" descr="Inheritance Example"/>
          <p:cNvPicPr preferRelativeResize="0"/>
          <p:nvPr/>
        </p:nvPicPr>
        <p:blipFill rotWithShape="1">
          <a:blip r:embed="rId3">
            <a:alphaModFix/>
          </a:blip>
          <a:srcRect/>
          <a:stretch/>
        </p:blipFill>
        <p:spPr>
          <a:xfrm>
            <a:off x="2353506" y="3174625"/>
            <a:ext cx="9699540" cy="353097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465" name="Google Shape;465;p71"/>
          <p:cNvPicPr preferRelativeResize="0"/>
          <p:nvPr/>
        </p:nvPicPr>
        <p:blipFill rotWithShape="1">
          <a:blip r:embed="rId3">
            <a:alphaModFix/>
          </a:blip>
          <a:srcRect/>
          <a:stretch/>
        </p:blipFill>
        <p:spPr>
          <a:xfrm>
            <a:off x="641350" y="0"/>
            <a:ext cx="10907713" cy="6858000"/>
          </a:xfrm>
          <a:prstGeom prst="rect">
            <a:avLst/>
          </a:prstGeom>
          <a:noFill/>
          <a:ln>
            <a:noFill/>
          </a:ln>
        </p:spPr>
      </p:pic>
      <p:sp>
        <p:nvSpPr>
          <p:cNvPr id="466" name="Google Shape;466;p7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2"/>
          <p:cNvSpPr txBox="1">
            <a:spLocks noGrp="1"/>
          </p:cNvSpPr>
          <p:nvPr>
            <p:ph type="title"/>
          </p:nvPr>
        </p:nvSpPr>
        <p:spPr>
          <a:xfrm>
            <a:off x="685801" y="123219"/>
            <a:ext cx="10131425" cy="49935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INTERACTION DIAGRAM</a:t>
            </a:r>
            <a:endParaRPr b="1"/>
          </a:p>
        </p:txBody>
      </p:sp>
      <p:sp>
        <p:nvSpPr>
          <p:cNvPr id="473" name="Google Shape;473;p72"/>
          <p:cNvSpPr txBox="1">
            <a:spLocks noGrp="1"/>
          </p:cNvSpPr>
          <p:nvPr>
            <p:ph type="body" idx="1"/>
          </p:nvPr>
        </p:nvSpPr>
        <p:spPr>
          <a:xfrm>
            <a:off x="447472" y="992221"/>
            <a:ext cx="11400817" cy="5369668"/>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Used in UML to establish communication between objects</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Interaction diagrams mostly focus on message passing and how these messages make up one functionality of a system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Interaction diagrams are designed to display how the objects will realize the particular requirements of a system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3"/>
          <p:cNvSpPr txBox="1">
            <a:spLocks noGrp="1"/>
          </p:cNvSpPr>
          <p:nvPr>
            <p:ph type="body" idx="1"/>
          </p:nvPr>
        </p:nvSpPr>
        <p:spPr>
          <a:xfrm>
            <a:off x="525295" y="486383"/>
            <a:ext cx="10291932" cy="530481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Different types of interaction diagrams defined in UML:</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Collaboration diagram (Communication Diagram)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a:t>
            </a:r>
            <a:endParaRPr/>
          </a:p>
          <a:p>
            <a:pPr marL="285750" lvl="0" indent="-171450" algn="l" rtl="0">
              <a:spcBef>
                <a:spcPts val="1000"/>
              </a:spcBef>
              <a:spcAft>
                <a:spcPts val="0"/>
              </a:spcAft>
              <a:buSzPts val="18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4"/>
          <p:cNvSpPr txBox="1">
            <a:spLocks noGrp="1"/>
          </p:cNvSpPr>
          <p:nvPr>
            <p:ph type="body" idx="1"/>
          </p:nvPr>
        </p:nvSpPr>
        <p:spPr>
          <a:xfrm>
            <a:off x="474133" y="457201"/>
            <a:ext cx="11311467" cy="5334000"/>
          </a:xfrm>
          <a:prstGeom prst="rect">
            <a:avLst/>
          </a:prstGeom>
          <a:noFill/>
          <a:ln>
            <a:noFill/>
          </a:ln>
        </p:spPr>
        <p:txBody>
          <a:bodyPr spcFirstLastPara="1" wrap="square" lIns="91425" tIns="45700" rIns="91425" bIns="45700" anchor="ctr" anchorCtr="0">
            <a:noAutofit/>
          </a:bodyPr>
          <a:lstStyle/>
          <a:p>
            <a:pPr marL="342900" lvl="0" indent="-342900" algn="just" rtl="0">
              <a:spcBef>
                <a:spcPts val="0"/>
              </a:spcBef>
              <a:spcAft>
                <a:spcPts val="0"/>
              </a:spcAft>
              <a:buSzPts val="2800"/>
              <a:buFont typeface="Calibri"/>
              <a:buAutoNum type="arabicPeriod"/>
            </a:pPr>
            <a:r>
              <a:rPr lang="en-IN" sz="2800">
                <a:latin typeface="Times New Roman"/>
                <a:ea typeface="Times New Roman"/>
                <a:cs typeface="Times New Roman"/>
                <a:sym typeface="Times New Roman"/>
              </a:rPr>
              <a:t>A </a:t>
            </a:r>
            <a:r>
              <a:rPr lang="en-IN" sz="2800" b="1">
                <a:solidFill>
                  <a:srgbClr val="F1D7AB"/>
                </a:solidFill>
                <a:latin typeface="Times New Roman"/>
                <a:ea typeface="Times New Roman"/>
                <a:cs typeface="Times New Roman"/>
                <a:sym typeface="Times New Roman"/>
              </a:rPr>
              <a:t>SEQUENCE DIAGRAM</a:t>
            </a:r>
            <a:r>
              <a:rPr lang="en-IN" sz="2800">
                <a:solidFill>
                  <a:srgbClr val="F1D7AB"/>
                </a:solidFill>
                <a:latin typeface="Times New Roman"/>
                <a:ea typeface="Times New Roman"/>
                <a:cs typeface="Times New Roman"/>
                <a:sym typeface="Times New Roman"/>
              </a:rPr>
              <a:t> </a:t>
            </a:r>
            <a:r>
              <a:rPr lang="en-IN" sz="2800">
                <a:latin typeface="Times New Roman"/>
                <a:ea typeface="Times New Roman"/>
                <a:cs typeface="Times New Roman"/>
                <a:sym typeface="Times New Roman"/>
              </a:rPr>
              <a:t>simply depicts interaction between objects in a sequential order. </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purpose - to visualize the sequence of a message flow in the system. </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shows the interaction between two lifelines as a time-ordered sequence of events.</a:t>
            </a:r>
            <a:endParaRPr sz="26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489" name="Google Shape;489;p75"/>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490" name="Google Shape;490;p75"/>
          <p:cNvPicPr preferRelativeResize="0"/>
          <p:nvPr/>
        </p:nvPicPr>
        <p:blipFill rotWithShape="1">
          <a:blip r:embed="rId3">
            <a:alphaModFix/>
          </a:blip>
          <a:srcRect/>
          <a:stretch/>
        </p:blipFill>
        <p:spPr>
          <a:xfrm>
            <a:off x="0" y="-5143"/>
            <a:ext cx="12192000" cy="69735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6"/>
          <p:cNvSpPr txBox="1">
            <a:spLocks noGrp="1"/>
          </p:cNvSpPr>
          <p:nvPr>
            <p:ph type="body" idx="1"/>
          </p:nvPr>
        </p:nvSpPr>
        <p:spPr>
          <a:xfrm>
            <a:off x="575733" y="508000"/>
            <a:ext cx="11192934" cy="5791199"/>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The ordered sequence of events in a given sequence diagram is as follows:</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Place an order.</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Pay money to the cash counter.</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Order Confirmation.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Order preparation.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Order serving.</a:t>
            </a:r>
            <a:endParaRPr/>
          </a:p>
          <a:p>
            <a:pPr marL="285750" lvl="0" indent="-171450" algn="l" rtl="0">
              <a:spcBef>
                <a:spcPts val="1000"/>
              </a:spcBef>
              <a:spcAft>
                <a:spcPts val="0"/>
              </a:spcAft>
              <a:buSzPts val="18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7"/>
          <p:cNvSpPr txBox="1">
            <a:spLocks noGrp="1"/>
          </p:cNvSpPr>
          <p:nvPr>
            <p:ph type="body" idx="1"/>
          </p:nvPr>
        </p:nvSpPr>
        <p:spPr>
          <a:xfrm>
            <a:off x="685800" y="491067"/>
            <a:ext cx="11150599" cy="5977466"/>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Benefits of a Sequence Diagram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are used to explore any real application or a system.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are used to represent message flow from one object to another object.</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are easier to maintain.</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are easier to generate.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can be easily updated according to the changes within a system.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 allows reverse as well as forward engineering.</a:t>
            </a:r>
            <a:endParaRPr/>
          </a:p>
          <a:p>
            <a:pPr marL="285750" lvl="0" indent="-171450" algn="l" rtl="0">
              <a:spcBef>
                <a:spcPts val="1000"/>
              </a:spcBef>
              <a:spcAft>
                <a:spcPts val="0"/>
              </a:spcAft>
              <a:buSzPts val="1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685801" y="1051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r>
              <a:rPr lang="en-IN"/>
              <a:t>WHAT IS A GOOD SOFTWARE DESIGN</a:t>
            </a:r>
            <a:endParaRPr/>
          </a:p>
        </p:txBody>
      </p:sp>
      <p:sp>
        <p:nvSpPr>
          <p:cNvPr id="179" name="Google Shape;179;p24"/>
          <p:cNvSpPr txBox="1">
            <a:spLocks noGrp="1"/>
          </p:cNvSpPr>
          <p:nvPr>
            <p:ph type="body" idx="1"/>
          </p:nvPr>
        </p:nvSpPr>
        <p:spPr>
          <a:xfrm>
            <a:off x="685801" y="1261242"/>
            <a:ext cx="11091040" cy="3610304"/>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2800"/>
              <a:buChar char="•"/>
            </a:pPr>
            <a:r>
              <a:rPr lang="en-IN" sz="2800">
                <a:latin typeface="Times New Roman"/>
                <a:ea typeface="Times New Roman"/>
                <a:cs typeface="Times New Roman"/>
                <a:sym typeface="Times New Roman"/>
              </a:rPr>
              <a:t>A good software design should capture all the functionalities of the system correctly</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It should be easily understandable</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It should be efficient</a:t>
            </a:r>
            <a:endParaRPr/>
          </a:p>
          <a:p>
            <a:pPr marL="285750" lvl="0" indent="-285750" algn="l" rtl="0">
              <a:spcBef>
                <a:spcPts val="1000"/>
              </a:spcBef>
              <a:spcAft>
                <a:spcPts val="0"/>
              </a:spcAft>
              <a:buSzPts val="2800"/>
              <a:buChar char="•"/>
            </a:pPr>
            <a:r>
              <a:rPr lang="en-IN" sz="2800">
                <a:latin typeface="Times New Roman"/>
                <a:ea typeface="Times New Roman"/>
                <a:cs typeface="Times New Roman"/>
                <a:sym typeface="Times New Roman"/>
              </a:rPr>
              <a:t>It should be easily easily maintainable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8"/>
          <p:cNvSpPr txBox="1">
            <a:spLocks noGrp="1"/>
          </p:cNvSpPr>
          <p:nvPr>
            <p:ph type="body" idx="1"/>
          </p:nvPr>
        </p:nvSpPr>
        <p:spPr>
          <a:xfrm>
            <a:off x="685802" y="558801"/>
            <a:ext cx="10930466" cy="590973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Drawbacks of a sequence diagram</a:t>
            </a:r>
            <a:endParaRPr/>
          </a:p>
          <a:p>
            <a:pPr marL="0" lvl="0" indent="0" algn="just" rtl="0">
              <a:spcBef>
                <a:spcPts val="1000"/>
              </a:spcBef>
              <a:spcAft>
                <a:spcPts val="0"/>
              </a:spcAft>
              <a:buSzPts val="2800"/>
              <a:buNone/>
            </a:pPr>
            <a:endParaRPr sz="2800" b="1">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Sequence diagrams can become complex</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If the order of message sequence is changed, then incorrect results are produced.</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Each sequence needs to be represented using different message notation, which can be a little complex.</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type of message decides the type of sequence inside the diagram.</a:t>
            </a:r>
            <a:endParaRPr/>
          </a:p>
          <a:p>
            <a:pPr marL="285750" lvl="0" indent="-171450" algn="l" rtl="0">
              <a:spcBef>
                <a:spcPts val="1000"/>
              </a:spcBef>
              <a:spcAft>
                <a:spcPts val="0"/>
              </a:spcAft>
              <a:buSzPts val="18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a:spLocks noGrp="1"/>
          </p:cNvSpPr>
          <p:nvPr>
            <p:ph type="body" idx="1"/>
          </p:nvPr>
        </p:nvSpPr>
        <p:spPr>
          <a:xfrm>
            <a:off x="491067" y="491067"/>
            <a:ext cx="11176000" cy="57912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solidFill>
                  <a:srgbClr val="F1D7AB"/>
                </a:solidFill>
                <a:latin typeface="Times New Roman"/>
                <a:ea typeface="Times New Roman"/>
                <a:cs typeface="Times New Roman"/>
                <a:sym typeface="Times New Roman"/>
              </a:rPr>
              <a:t>2. COLLABORATION DIAGRAM</a:t>
            </a:r>
            <a:r>
              <a:rPr lang="en-IN" sz="2800">
                <a:solidFill>
                  <a:srgbClr val="F1D7AB"/>
                </a:solidFill>
                <a:latin typeface="Times New Roman"/>
                <a:ea typeface="Times New Roman"/>
                <a:cs typeface="Times New Roman"/>
                <a:sym typeface="Times New Roman"/>
              </a:rPr>
              <a:t> </a:t>
            </a:r>
            <a:r>
              <a:rPr lang="en-IN" sz="2800">
                <a:latin typeface="Times New Roman"/>
                <a:ea typeface="Times New Roman"/>
                <a:cs typeface="Times New Roman"/>
                <a:sym typeface="Times New Roman"/>
              </a:rPr>
              <a:t>depicts the relationships and interactions among software objects. </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They are used to understand the object architecture within a system rather than the flow of a message as in a sequence diagram</a:t>
            </a:r>
            <a:endParaRPr sz="28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518" name="Google Shape;518;p80"/>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519" name="Google Shape;519;p80"/>
          <p:cNvPicPr preferRelativeResize="0"/>
          <p:nvPr/>
        </p:nvPicPr>
        <p:blipFill rotWithShape="1">
          <a:blip r:embed="rId3">
            <a:alphaModFix/>
          </a:blip>
          <a:srcRect/>
          <a:stretch/>
        </p:blipFill>
        <p:spPr>
          <a:xfrm>
            <a:off x="1126067" y="68769"/>
            <a:ext cx="8810626" cy="674478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1"/>
          <p:cNvSpPr txBox="1">
            <a:spLocks noGrp="1"/>
          </p:cNvSpPr>
          <p:nvPr>
            <p:ph type="body" idx="1"/>
          </p:nvPr>
        </p:nvSpPr>
        <p:spPr>
          <a:xfrm>
            <a:off x="474134" y="660400"/>
            <a:ext cx="11362266" cy="5943599"/>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SzPts val="2400"/>
              <a:buNone/>
            </a:pPr>
            <a:r>
              <a:rPr lang="en-IN" sz="2400" b="1">
                <a:latin typeface="Times New Roman"/>
                <a:ea typeface="Times New Roman"/>
                <a:cs typeface="Times New Roman"/>
                <a:sym typeface="Times New Roman"/>
              </a:rPr>
              <a:t>Benefits of Collaboration Diagram</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It emphasizes the structural aspects of an interaction diagram - how lifeline connects.</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Its syntax is similar to that of sequence diagram except that lifeline don't have tails.</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Messages passed over sequencing is indicated by numbering each message hierarchically.</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Compared to the sequence diagram communication diagram is semantically weak.</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Object diagrams are special case of communication diagram.</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It allows you to focus on the elements rather than focusing on the message flow as described in the sequence diagram.</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Sequence diagrams can be easily converted into a collaboration diagram as collaboration diagrams are not very expressive.</a:t>
            </a:r>
            <a:endParaRPr/>
          </a:p>
          <a:p>
            <a:pPr marL="285750" lvl="0"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While modeling collaboration diagrams w.r.t sequence diagrams, some information may be lost</a:t>
            </a:r>
            <a:endParaRPr/>
          </a:p>
          <a:p>
            <a:pPr marL="285750" lvl="0" indent="-171450" algn="l" rtl="0">
              <a:lnSpc>
                <a:spcPct val="90000"/>
              </a:lnSpc>
              <a:spcBef>
                <a:spcPts val="1000"/>
              </a:spcBef>
              <a:spcAft>
                <a:spcPts val="0"/>
              </a:spcAft>
              <a:buSzPts val="18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a:spLocks noGrp="1"/>
          </p:cNvSpPr>
          <p:nvPr>
            <p:ph type="body" idx="1"/>
          </p:nvPr>
        </p:nvSpPr>
        <p:spPr>
          <a:xfrm>
            <a:off x="685801" y="558801"/>
            <a:ext cx="10778066" cy="52324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400"/>
              <a:buNone/>
            </a:pPr>
            <a:r>
              <a:rPr lang="en-IN" sz="2400" b="1">
                <a:latin typeface="Times New Roman"/>
                <a:ea typeface="Times New Roman"/>
                <a:cs typeface="Times New Roman"/>
                <a:sym typeface="Times New Roman"/>
              </a:rPr>
              <a:t>Drawbacks of a Collaboration Diagram</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Collaboration diagrams can become complex when too many objects are present within the system.</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It is hard to explore each object inside the system.</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Collaboration diagrams are time consuming.</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The object is destroyed after the termination of a program.</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The state of an object changes momentarily, which makes it difficult to keep track of every single change the occurs within an object of a system.</a:t>
            </a:r>
            <a:endParaRPr/>
          </a:p>
          <a:p>
            <a:pPr marL="285750" lvl="0" indent="-171450" algn="l" rtl="0">
              <a:spcBef>
                <a:spcPts val="1000"/>
              </a:spcBef>
              <a:spcAft>
                <a:spcPts val="0"/>
              </a:spcAft>
              <a:buSzPts val="18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a:spLocks noGrp="1"/>
          </p:cNvSpPr>
          <p:nvPr>
            <p:ph type="body" idx="1"/>
          </p:nvPr>
        </p:nvSpPr>
        <p:spPr>
          <a:xfrm>
            <a:off x="541867" y="457201"/>
            <a:ext cx="11192933" cy="596053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solidFill>
                  <a:srgbClr val="F1D7AB"/>
                </a:solidFill>
                <a:latin typeface="Times New Roman"/>
                <a:ea typeface="Times New Roman"/>
                <a:cs typeface="Times New Roman"/>
                <a:sym typeface="Times New Roman"/>
              </a:rPr>
              <a:t>3. TIMING DIAGRAM</a:t>
            </a:r>
            <a:r>
              <a:rPr lang="en-IN" sz="2800">
                <a:latin typeface="Times New Roman"/>
                <a:ea typeface="Times New Roman"/>
                <a:cs typeface="Times New Roman"/>
                <a:sym typeface="Times New Roman"/>
              </a:rPr>
              <a:t> is a waveform or a graph that is used to describe the state of a lifeline at any instance of time.</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denote the transformation of an object from one form into another form.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does not contain notations as required in the sequence and collaboration diagram.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The flow between the software program at various instances of time is represented using a waveform.</a:t>
            </a:r>
            <a:endParaRPr sz="2800">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541" name="Google Shape;541;p84"/>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542" name="Google Shape;542;p84"/>
          <p:cNvPicPr preferRelativeResize="0"/>
          <p:nvPr/>
        </p:nvPicPr>
        <p:blipFill rotWithShape="1">
          <a:blip r:embed="rId3">
            <a:alphaModFix/>
          </a:blip>
          <a:srcRect/>
          <a:stretch/>
        </p:blipFill>
        <p:spPr>
          <a:xfrm>
            <a:off x="3573463" y="0"/>
            <a:ext cx="5045075" cy="6858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5"/>
          <p:cNvSpPr txBox="1">
            <a:spLocks noGrp="1"/>
          </p:cNvSpPr>
          <p:nvPr>
            <p:ph type="body" idx="1"/>
          </p:nvPr>
        </p:nvSpPr>
        <p:spPr>
          <a:xfrm>
            <a:off x="626533" y="660400"/>
            <a:ext cx="11057467" cy="5740399"/>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latin typeface="Times New Roman"/>
                <a:ea typeface="Times New Roman"/>
                <a:cs typeface="Times New Roman"/>
                <a:sym typeface="Times New Roman"/>
              </a:rPr>
              <a:t>Benefits of a Timing Diagram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diagrams are used to represent the state of an object at a particular instance of time.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 allows reverse as well as forward engineering.</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 can be used to keep track of every change inside the system.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0" lvl="0" indent="0" algn="just" rtl="0">
              <a:spcBef>
                <a:spcPts val="1000"/>
              </a:spcBef>
              <a:spcAft>
                <a:spcPts val="0"/>
              </a:spcAft>
              <a:buSzPts val="2800"/>
              <a:buNone/>
            </a:pPr>
            <a:r>
              <a:rPr lang="en-IN" sz="2800" b="1">
                <a:latin typeface="Times New Roman"/>
                <a:ea typeface="Times New Roman"/>
                <a:cs typeface="Times New Roman"/>
                <a:sym typeface="Times New Roman"/>
              </a:rPr>
              <a:t>Drawbacks of a Timing Diagram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diagrams are difficult to understand.</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Timing diagrams are difficult to maintain.</a:t>
            </a:r>
            <a:endParaRPr/>
          </a:p>
          <a:p>
            <a:pPr marL="285750" lvl="0" indent="-171450" algn="l" rtl="0">
              <a:spcBef>
                <a:spcPts val="1000"/>
              </a:spcBef>
              <a:spcAft>
                <a:spcPts val="0"/>
              </a:spcAft>
              <a:buSzPts val="18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6"/>
          <p:cNvSpPr txBox="1">
            <a:spLocks noGrp="1"/>
          </p:cNvSpPr>
          <p:nvPr>
            <p:ph type="title"/>
          </p:nvPr>
        </p:nvSpPr>
        <p:spPr>
          <a:xfrm>
            <a:off x="685801" y="101602"/>
            <a:ext cx="10131425" cy="84666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ACTIVITY DIAGRAM</a:t>
            </a:r>
            <a:endParaRPr/>
          </a:p>
        </p:txBody>
      </p:sp>
      <p:sp>
        <p:nvSpPr>
          <p:cNvPr id="553" name="Google Shape;553;p86"/>
          <p:cNvSpPr txBox="1">
            <a:spLocks noGrp="1"/>
          </p:cNvSpPr>
          <p:nvPr>
            <p:ph type="body" idx="1"/>
          </p:nvPr>
        </p:nvSpPr>
        <p:spPr>
          <a:xfrm>
            <a:off x="474133" y="677336"/>
            <a:ext cx="11480800" cy="5046132"/>
          </a:xfrm>
          <a:prstGeom prst="rect">
            <a:avLst/>
          </a:prstGeom>
          <a:noFill/>
          <a:ln>
            <a:noFill/>
          </a:ln>
        </p:spPr>
        <p:txBody>
          <a:bodyPr spcFirstLastPara="1" wrap="square" lIns="91425" tIns="45700" rIns="91425" bIns="45700" anchor="ctr" anchorCtr="0">
            <a:noAutofit/>
          </a:bodyPr>
          <a:lstStyle/>
          <a:p>
            <a:pPr marL="0" lvl="0" indent="0" algn="just" rtl="0">
              <a:lnSpc>
                <a:spcPct val="150000"/>
              </a:lnSpc>
              <a:spcBef>
                <a:spcPts val="0"/>
              </a:spcBef>
              <a:spcAft>
                <a:spcPts val="0"/>
              </a:spcAft>
              <a:buSzPts val="2800"/>
              <a:buNone/>
            </a:pPr>
            <a:r>
              <a:rPr lang="en-IN" sz="2800" b="1">
                <a:solidFill>
                  <a:srgbClr val="F1D7AB"/>
                </a:solidFill>
                <a:latin typeface="Times New Roman"/>
                <a:ea typeface="Times New Roman"/>
                <a:cs typeface="Times New Roman"/>
                <a:sym typeface="Times New Roman"/>
              </a:rPr>
              <a:t>ACTIVITY DIAGRAM</a:t>
            </a:r>
            <a:r>
              <a:rPr lang="en-IN" sz="2800">
                <a:solidFill>
                  <a:srgbClr val="F1D7AB"/>
                </a:solidFill>
                <a:latin typeface="Times New Roman"/>
                <a:ea typeface="Times New Roman"/>
                <a:cs typeface="Times New Roman"/>
                <a:sym typeface="Times New Roman"/>
              </a:rPr>
              <a:t> </a:t>
            </a:r>
            <a:r>
              <a:rPr lang="en-IN" sz="2800">
                <a:latin typeface="Times New Roman"/>
                <a:ea typeface="Times New Roman"/>
                <a:cs typeface="Times New Roman"/>
                <a:sym typeface="Times New Roman"/>
              </a:rPr>
              <a:t>is basically a flowchart to represent the flow from one activity to another activity.</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The activity can be described as an operation of the system.</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The basic purpose of activity diagrams is to capture the dynamic behaviour of the system.. </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It is also called object-oriented flowchart.</a:t>
            </a:r>
            <a:endParaRPr sz="2800">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7"/>
          <p:cNvSpPr txBox="1">
            <a:spLocks noGrp="1"/>
          </p:cNvSpPr>
          <p:nvPr>
            <p:ph type="title"/>
          </p:nvPr>
        </p:nvSpPr>
        <p:spPr>
          <a:xfrm>
            <a:off x="157481" y="110067"/>
            <a:ext cx="10131425" cy="694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COMPONENTS OF ACTIVITY DIAGRAM</a:t>
            </a:r>
            <a:endParaRPr>
              <a:latin typeface="Times New Roman"/>
              <a:ea typeface="Times New Roman"/>
              <a:cs typeface="Times New Roman"/>
              <a:sym typeface="Times New Roman"/>
            </a:endParaRPr>
          </a:p>
        </p:txBody>
      </p:sp>
      <p:sp>
        <p:nvSpPr>
          <p:cNvPr id="560" name="Google Shape;560;p87"/>
          <p:cNvSpPr txBox="1">
            <a:spLocks noGrp="1"/>
          </p:cNvSpPr>
          <p:nvPr>
            <p:ph type="body" idx="1"/>
          </p:nvPr>
        </p:nvSpPr>
        <p:spPr>
          <a:xfrm>
            <a:off x="807720" y="1336040"/>
            <a:ext cx="10896599" cy="5232399"/>
          </a:xfrm>
          <a:prstGeom prst="rect">
            <a:avLst/>
          </a:prstGeom>
          <a:noFill/>
          <a:ln>
            <a:noFill/>
          </a:ln>
        </p:spPr>
        <p:txBody>
          <a:bodyPr spcFirstLastPara="1" wrap="square" lIns="91425" tIns="45700" rIns="91425" bIns="45700" anchor="ctr" anchorCtr="0">
            <a:noAutofit/>
          </a:bodyPr>
          <a:lstStyle/>
          <a:p>
            <a:pPr marL="514350" lvl="0" indent="-514350" algn="just" rtl="0">
              <a:lnSpc>
                <a:spcPct val="90000"/>
              </a:lnSpc>
              <a:spcBef>
                <a:spcPts val="0"/>
              </a:spcBef>
              <a:spcAft>
                <a:spcPts val="0"/>
              </a:spcAft>
              <a:buSzPts val="2800"/>
              <a:buFont typeface="Calibri"/>
              <a:buAutoNum type="arabicPeriod"/>
            </a:pPr>
            <a:r>
              <a:rPr lang="en-IN" sz="2800">
                <a:latin typeface="Times New Roman"/>
                <a:ea typeface="Times New Roman"/>
                <a:cs typeface="Times New Roman"/>
                <a:sym typeface="Times New Roman"/>
              </a:rPr>
              <a:t>Activities</a:t>
            </a:r>
            <a:endParaRPr/>
          </a:p>
          <a:p>
            <a:pPr marL="514350" lvl="0" indent="-514350" algn="just" rtl="0">
              <a:lnSpc>
                <a:spcPct val="90000"/>
              </a:lnSpc>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Activity partition/swimlane  </a:t>
            </a:r>
            <a:endParaRPr/>
          </a:p>
          <a:p>
            <a:pPr marL="514350" lvl="0" indent="-514350" algn="just" rtl="0">
              <a:lnSpc>
                <a:spcPct val="90000"/>
              </a:lnSpc>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Fork and Join nodes</a:t>
            </a:r>
            <a:endParaRPr/>
          </a:p>
          <a:p>
            <a:pPr marL="514350" lvl="0" indent="-514350" algn="just" rtl="0">
              <a:lnSpc>
                <a:spcPct val="90000"/>
              </a:lnSpc>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Pins</a:t>
            </a:r>
            <a:endParaRPr/>
          </a:p>
          <a:p>
            <a:pPr marL="514350" lvl="0" indent="-336550" algn="just" rtl="0">
              <a:lnSpc>
                <a:spcPct val="90000"/>
              </a:lnSpc>
              <a:spcBef>
                <a:spcPts val="1000"/>
              </a:spcBef>
              <a:spcAft>
                <a:spcPts val="0"/>
              </a:spcAft>
              <a:buSzPts val="2800"/>
              <a:buFont typeface="Calibri"/>
              <a:buNone/>
            </a:pPr>
            <a:endParaRPr sz="2800">
              <a:latin typeface="Times New Roman"/>
              <a:ea typeface="Times New Roman"/>
              <a:cs typeface="Times New Roman"/>
              <a:sym typeface="Times New Roman"/>
            </a:endParaRPr>
          </a:p>
          <a:p>
            <a:pPr marL="514350" lvl="0" indent="-336550" algn="just" rtl="0">
              <a:lnSpc>
                <a:spcPct val="90000"/>
              </a:lnSpc>
              <a:spcBef>
                <a:spcPts val="1000"/>
              </a:spcBef>
              <a:spcAft>
                <a:spcPts val="0"/>
              </a:spcAft>
              <a:buSzPts val="2800"/>
              <a:buFont typeface="Calibri"/>
              <a:buNone/>
            </a:pPr>
            <a:endParaRPr sz="2800">
              <a:latin typeface="Times New Roman"/>
              <a:ea typeface="Times New Roman"/>
              <a:cs typeface="Times New Roman"/>
              <a:sym typeface="Times New Roman"/>
            </a:endParaRPr>
          </a:p>
          <a:p>
            <a:pPr marL="514350" lvl="0" indent="-336550" algn="just" rtl="0">
              <a:lnSpc>
                <a:spcPct val="90000"/>
              </a:lnSpc>
              <a:spcBef>
                <a:spcPts val="1000"/>
              </a:spcBef>
              <a:spcAft>
                <a:spcPts val="0"/>
              </a:spcAft>
              <a:buSzPts val="2800"/>
              <a:buFont typeface="Calibri"/>
              <a:buNone/>
            </a:pPr>
            <a:endParaRPr sz="2800">
              <a:latin typeface="Times New Roman"/>
              <a:ea typeface="Times New Roman"/>
              <a:cs typeface="Times New Roman"/>
              <a:sym typeface="Times New Roman"/>
            </a:endParaRPr>
          </a:p>
          <a:p>
            <a:pPr marL="514350" lvl="0" indent="-336550" algn="just" rtl="0">
              <a:lnSpc>
                <a:spcPct val="90000"/>
              </a:lnSpc>
              <a:spcBef>
                <a:spcPts val="1000"/>
              </a:spcBef>
              <a:spcAft>
                <a:spcPts val="0"/>
              </a:spcAft>
              <a:buSzPts val="2800"/>
              <a:buFont typeface="Calibri"/>
              <a:buNone/>
            </a:pPr>
            <a:endParaRPr sz="2800">
              <a:latin typeface="Times New Roman"/>
              <a:ea typeface="Times New Roman"/>
              <a:cs typeface="Times New Roman"/>
              <a:sym typeface="Times New Roman"/>
            </a:endParaRPr>
          </a:p>
          <a:p>
            <a:pPr marL="2228850" lvl="5" indent="0" algn="just" rtl="0">
              <a:lnSpc>
                <a:spcPct val="90000"/>
              </a:lnSpc>
              <a:spcBef>
                <a:spcPts val="1000"/>
              </a:spcBef>
              <a:spcAft>
                <a:spcPts val="0"/>
              </a:spcAft>
              <a:buSzPts val="2200"/>
              <a:buNone/>
            </a:pPr>
            <a:r>
              <a:rPr lang="en-IN" sz="2200">
                <a:latin typeface="Times New Roman"/>
                <a:ea typeface="Times New Roman"/>
                <a:cs typeface="Times New Roman"/>
                <a:sym typeface="Times New Roman"/>
              </a:rPr>
              <a:t>							</a:t>
            </a:r>
            <a:endParaRPr/>
          </a:p>
          <a:p>
            <a:pPr marL="2228850" lvl="5" indent="0" algn="just" rtl="0">
              <a:lnSpc>
                <a:spcPct val="90000"/>
              </a:lnSpc>
              <a:spcBef>
                <a:spcPts val="1000"/>
              </a:spcBef>
              <a:spcAft>
                <a:spcPts val="0"/>
              </a:spcAft>
              <a:buSzPts val="2200"/>
              <a:buNone/>
            </a:pPr>
            <a:r>
              <a:rPr lang="en-IN" sz="2200">
                <a:latin typeface="Times New Roman"/>
                <a:ea typeface="Times New Roman"/>
                <a:cs typeface="Times New Roman"/>
                <a:sym typeface="Times New Roman"/>
              </a:rPr>
              <a:t>							Fork					Join</a:t>
            </a:r>
            <a:endParaRPr/>
          </a:p>
        </p:txBody>
      </p:sp>
      <p:pic>
        <p:nvPicPr>
          <p:cNvPr id="561" name="Google Shape;561;p87" descr="UML Activity Diagram"/>
          <p:cNvPicPr preferRelativeResize="0"/>
          <p:nvPr/>
        </p:nvPicPr>
        <p:blipFill rotWithShape="1">
          <a:blip r:embed="rId3">
            <a:alphaModFix/>
          </a:blip>
          <a:srcRect/>
          <a:stretch/>
        </p:blipFill>
        <p:spPr>
          <a:xfrm>
            <a:off x="7576819" y="1774614"/>
            <a:ext cx="2057400" cy="1041400"/>
          </a:xfrm>
          <a:prstGeom prst="rect">
            <a:avLst/>
          </a:prstGeom>
          <a:noFill/>
          <a:ln>
            <a:noFill/>
          </a:ln>
        </p:spPr>
      </p:pic>
      <p:pic>
        <p:nvPicPr>
          <p:cNvPr id="562" name="Google Shape;562;p87" descr="UML Activity Diagram"/>
          <p:cNvPicPr preferRelativeResize="0"/>
          <p:nvPr/>
        </p:nvPicPr>
        <p:blipFill rotWithShape="1">
          <a:blip r:embed="rId4">
            <a:alphaModFix/>
          </a:blip>
          <a:srcRect/>
          <a:stretch/>
        </p:blipFill>
        <p:spPr>
          <a:xfrm>
            <a:off x="9964419" y="110067"/>
            <a:ext cx="2070100" cy="3086100"/>
          </a:xfrm>
          <a:prstGeom prst="rect">
            <a:avLst/>
          </a:prstGeom>
          <a:noFill/>
          <a:ln>
            <a:noFill/>
          </a:ln>
        </p:spPr>
      </p:pic>
      <p:pic>
        <p:nvPicPr>
          <p:cNvPr id="563" name="Google Shape;563;p87" descr="UML Activity Diagram"/>
          <p:cNvPicPr preferRelativeResize="0"/>
          <p:nvPr/>
        </p:nvPicPr>
        <p:blipFill rotWithShape="1">
          <a:blip r:embed="rId5">
            <a:alphaModFix/>
          </a:blip>
          <a:srcRect/>
          <a:stretch/>
        </p:blipFill>
        <p:spPr>
          <a:xfrm>
            <a:off x="6541769" y="3924334"/>
            <a:ext cx="1687831" cy="2321629"/>
          </a:xfrm>
          <a:prstGeom prst="rect">
            <a:avLst/>
          </a:prstGeom>
          <a:noFill/>
          <a:ln>
            <a:noFill/>
          </a:ln>
        </p:spPr>
      </p:pic>
      <p:pic>
        <p:nvPicPr>
          <p:cNvPr id="564" name="Google Shape;564;p87" descr="UML Activity Diagram"/>
          <p:cNvPicPr preferRelativeResize="0"/>
          <p:nvPr/>
        </p:nvPicPr>
        <p:blipFill rotWithShape="1">
          <a:blip r:embed="rId6">
            <a:alphaModFix/>
          </a:blip>
          <a:srcRect/>
          <a:stretch/>
        </p:blipFill>
        <p:spPr>
          <a:xfrm>
            <a:off x="9211308" y="3912069"/>
            <a:ext cx="1687830" cy="22499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685801" y="-87086"/>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latin typeface="Times New Roman"/>
              <a:ea typeface="Times New Roman"/>
              <a:cs typeface="Times New Roman"/>
              <a:sym typeface="Times New Roman"/>
            </a:endParaRPr>
          </a:p>
        </p:txBody>
      </p:sp>
      <p:sp>
        <p:nvSpPr>
          <p:cNvPr id="185" name="Google Shape;185;p25"/>
          <p:cNvSpPr txBox="1">
            <a:spLocks noGrp="1"/>
          </p:cNvSpPr>
          <p:nvPr>
            <p:ph type="body" idx="1"/>
          </p:nvPr>
        </p:nvSpPr>
        <p:spPr>
          <a:xfrm>
            <a:off x="283029" y="970643"/>
            <a:ext cx="11169868" cy="364913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Software design is a process to transform user requirements into some suitable form, which helps the programmer in software coding and implementation.</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p:txBody>
      </p:sp>
      <p:grpSp>
        <p:nvGrpSpPr>
          <p:cNvPr id="186" name="Google Shape;186;p25"/>
          <p:cNvGrpSpPr/>
          <p:nvPr/>
        </p:nvGrpSpPr>
        <p:grpSpPr>
          <a:xfrm>
            <a:off x="4048640" y="3075282"/>
            <a:ext cx="6776938" cy="3105914"/>
            <a:chOff x="173327" y="17606"/>
            <a:chExt cx="6776938" cy="3105914"/>
          </a:xfrm>
        </p:grpSpPr>
        <p:sp>
          <p:nvSpPr>
            <p:cNvPr id="187" name="Google Shape;187;p25"/>
            <p:cNvSpPr/>
            <p:nvPr/>
          </p:nvSpPr>
          <p:spPr>
            <a:xfrm>
              <a:off x="173327" y="17606"/>
              <a:ext cx="6776938" cy="1038051"/>
            </a:xfrm>
            <a:prstGeom prst="roundRect">
              <a:avLst>
                <a:gd name="adj" fmla="val 10000"/>
              </a:avLst>
            </a:prstGeom>
            <a:solidFill>
              <a:srgbClr val="AB3B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txBox="1"/>
            <p:nvPr/>
          </p:nvSpPr>
          <p:spPr>
            <a:xfrm>
              <a:off x="203730" y="48009"/>
              <a:ext cx="6716132" cy="977245"/>
            </a:xfrm>
            <a:prstGeom prst="rect">
              <a:avLst/>
            </a:prstGeom>
            <a:noFill/>
            <a:ln>
              <a:noFill/>
            </a:ln>
          </p:spPr>
          <p:txBody>
            <a:bodyPr spcFirstLastPara="1" wrap="square" lIns="53325" tIns="35550" rIns="53325" bIns="355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IN" sz="2800" b="1" i="0" u="none" strike="noStrike" cap="none">
                  <a:solidFill>
                    <a:schemeClr val="lt1"/>
                  </a:solidFill>
                  <a:latin typeface="Times New Roman"/>
                  <a:ea typeface="Times New Roman"/>
                  <a:cs typeface="Times New Roman"/>
                  <a:sym typeface="Times New Roman"/>
                </a:rPr>
                <a:t>Software Design</a:t>
              </a:r>
              <a:endParaRPr/>
            </a:p>
          </p:txBody>
        </p:sp>
        <p:sp>
          <p:nvSpPr>
            <p:cNvPr id="189" name="Google Shape;189;p25"/>
            <p:cNvSpPr/>
            <p:nvPr/>
          </p:nvSpPr>
          <p:spPr>
            <a:xfrm>
              <a:off x="851021" y="1055658"/>
              <a:ext cx="694620" cy="701059"/>
            </a:xfrm>
            <a:custGeom>
              <a:avLst/>
              <a:gdLst/>
              <a:ahLst/>
              <a:cxnLst/>
              <a:rect l="l" t="t" r="r" b="b"/>
              <a:pathLst>
                <a:path w="120000" h="120000" extrusionOk="0">
                  <a:moveTo>
                    <a:pt x="0" y="0"/>
                  </a:moveTo>
                  <a:lnTo>
                    <a:pt x="0" y="120000"/>
                  </a:lnTo>
                  <a:lnTo>
                    <a:pt x="120000" y="120000"/>
                  </a:lnTo>
                </a:path>
              </a:pathLst>
            </a:custGeom>
            <a:noFill/>
            <a:ln w="19050" cap="rnd" cmpd="sng">
              <a:solidFill>
                <a:srgbClr val="872E99"/>
              </a:solidFill>
              <a:prstDash val="solid"/>
              <a:round/>
              <a:headEnd type="none" w="sm" len="sm"/>
              <a:tailEnd type="none" w="sm" len="sm"/>
            </a:ln>
          </p:spPr>
        </p:sp>
        <p:sp>
          <p:nvSpPr>
            <p:cNvPr id="190" name="Google Shape;190;p25"/>
            <p:cNvSpPr/>
            <p:nvPr/>
          </p:nvSpPr>
          <p:spPr>
            <a:xfrm>
              <a:off x="1545642" y="1385594"/>
              <a:ext cx="4285369" cy="742246"/>
            </a:xfrm>
            <a:prstGeom prst="roundRect">
              <a:avLst>
                <a:gd name="adj" fmla="val 10000"/>
              </a:avLst>
            </a:prstGeom>
            <a:solidFill>
              <a:schemeClr val="lt1">
                <a:alpha val="89803"/>
              </a:schemeClr>
            </a:solidFill>
            <a:ln w="19050" cap="rnd" cmpd="sng">
              <a:solidFill>
                <a:srgbClr val="AB3B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p:nvPr/>
          </p:nvSpPr>
          <p:spPr>
            <a:xfrm>
              <a:off x="1567382" y="1407334"/>
              <a:ext cx="4241889" cy="698766"/>
            </a:xfrm>
            <a:prstGeom prst="rect">
              <a:avLst/>
            </a:prstGeom>
            <a:noFill/>
            <a:ln>
              <a:noFill/>
            </a:ln>
          </p:spPr>
          <p:txBody>
            <a:bodyPr spcFirstLastPara="1" wrap="square" lIns="53325" tIns="35550" rIns="53325" bIns="355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IN" sz="2800" b="1" i="0" u="none" strike="noStrike" cap="none">
                  <a:solidFill>
                    <a:schemeClr val="lt1"/>
                  </a:solidFill>
                  <a:latin typeface="Times New Roman"/>
                  <a:ea typeface="Times New Roman"/>
                  <a:cs typeface="Times New Roman"/>
                  <a:sym typeface="Times New Roman"/>
                </a:rPr>
                <a:t>Function-oriented Design</a:t>
              </a:r>
              <a:endParaRPr/>
            </a:p>
          </p:txBody>
        </p:sp>
        <p:sp>
          <p:nvSpPr>
            <p:cNvPr id="192" name="Google Shape;192;p25"/>
            <p:cNvSpPr/>
            <p:nvPr/>
          </p:nvSpPr>
          <p:spPr>
            <a:xfrm>
              <a:off x="851021" y="1055658"/>
              <a:ext cx="694620" cy="1743454"/>
            </a:xfrm>
            <a:custGeom>
              <a:avLst/>
              <a:gdLst/>
              <a:ahLst/>
              <a:cxnLst/>
              <a:rect l="l" t="t" r="r" b="b"/>
              <a:pathLst>
                <a:path w="120000" h="120000" extrusionOk="0">
                  <a:moveTo>
                    <a:pt x="0" y="0"/>
                  </a:moveTo>
                  <a:lnTo>
                    <a:pt x="0" y="120000"/>
                  </a:lnTo>
                  <a:lnTo>
                    <a:pt x="120000" y="120000"/>
                  </a:lnTo>
                </a:path>
              </a:pathLst>
            </a:custGeom>
            <a:noFill/>
            <a:ln w="19050" cap="rnd" cmpd="sng">
              <a:solidFill>
                <a:srgbClr val="FAF4FB"/>
              </a:solidFill>
              <a:prstDash val="solid"/>
              <a:round/>
              <a:headEnd type="none" w="sm" len="sm"/>
              <a:tailEnd type="none" w="sm" len="sm"/>
            </a:ln>
          </p:spPr>
        </p:sp>
        <p:sp>
          <p:nvSpPr>
            <p:cNvPr id="193" name="Google Shape;193;p25"/>
            <p:cNvSpPr/>
            <p:nvPr/>
          </p:nvSpPr>
          <p:spPr>
            <a:xfrm>
              <a:off x="1545642" y="2474705"/>
              <a:ext cx="4029545" cy="648815"/>
            </a:xfrm>
            <a:prstGeom prst="roundRect">
              <a:avLst>
                <a:gd name="adj" fmla="val 10000"/>
              </a:avLst>
            </a:prstGeom>
            <a:solidFill>
              <a:schemeClr val="lt1">
                <a:alpha val="89803"/>
              </a:schemeClr>
            </a:solidFill>
            <a:ln w="19050" cap="rnd" cmpd="sng">
              <a:solidFill>
                <a:srgbClr val="AB3B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txBox="1"/>
            <p:nvPr/>
          </p:nvSpPr>
          <p:spPr>
            <a:xfrm>
              <a:off x="1564645" y="2493708"/>
              <a:ext cx="3991539" cy="610809"/>
            </a:xfrm>
            <a:prstGeom prst="rect">
              <a:avLst/>
            </a:prstGeom>
            <a:noFill/>
            <a:ln>
              <a:noFill/>
            </a:ln>
          </p:spPr>
          <p:txBody>
            <a:bodyPr spcFirstLastPara="1" wrap="square" lIns="53325" tIns="35550" rIns="53325" bIns="35550" anchor="ctr" anchorCtr="0">
              <a:noAutofit/>
            </a:bodyPr>
            <a:lstStyle/>
            <a:p>
              <a:pPr marL="0" marR="0" lvl="0" indent="0" algn="ctr" rtl="0">
                <a:lnSpc>
                  <a:spcPct val="90000"/>
                </a:lnSpc>
                <a:spcBef>
                  <a:spcPts val="0"/>
                </a:spcBef>
                <a:spcAft>
                  <a:spcPts val="0"/>
                </a:spcAft>
                <a:buClr>
                  <a:schemeClr val="lt1"/>
                </a:buClr>
                <a:buSzPts val="2800"/>
                <a:buFont typeface="Times New Roman"/>
                <a:buNone/>
              </a:pPr>
              <a:r>
                <a:rPr lang="en-IN" sz="2800" b="1" i="0" u="none" strike="noStrike" cap="none">
                  <a:solidFill>
                    <a:schemeClr val="lt1"/>
                  </a:solidFill>
                  <a:latin typeface="Times New Roman"/>
                  <a:ea typeface="Times New Roman"/>
                  <a:cs typeface="Times New Roman"/>
                  <a:sym typeface="Times New Roman"/>
                </a:rPr>
                <a:t>Object-oriented Design</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8"/>
          <p:cNvSpPr txBox="1">
            <a:spLocks noGrp="1"/>
          </p:cNvSpPr>
          <p:nvPr>
            <p:ph type="title"/>
          </p:nvPr>
        </p:nvSpPr>
        <p:spPr>
          <a:xfrm>
            <a:off x="499534" y="0"/>
            <a:ext cx="10131425" cy="1456267"/>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ACTIVITY DIAGRAM NOTATIONS</a:t>
            </a:r>
            <a:endParaRPr>
              <a:latin typeface="Times New Roman"/>
              <a:ea typeface="Times New Roman"/>
              <a:cs typeface="Times New Roman"/>
              <a:sym typeface="Times New Roman"/>
            </a:endParaRPr>
          </a:p>
        </p:txBody>
      </p:sp>
      <p:sp>
        <p:nvSpPr>
          <p:cNvPr id="570" name="Google Shape;570;p88"/>
          <p:cNvSpPr txBox="1">
            <a:spLocks noGrp="1"/>
          </p:cNvSpPr>
          <p:nvPr>
            <p:ph type="body" idx="1"/>
          </p:nvPr>
        </p:nvSpPr>
        <p:spPr>
          <a:xfrm>
            <a:off x="685801" y="1270000"/>
            <a:ext cx="11116732" cy="514773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Initial states: The starting stage before an activity takes place is depicted as the initial state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Final states: The state which the system reaches when a specific process ends is known as a Final State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State or an activity box:</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Decision box: It is a diamond shape box which represents a decision with alternate paths. It represents the flow of control.</a:t>
            </a:r>
            <a:endParaRPr/>
          </a:p>
          <a:p>
            <a:pPr marL="285750" lvl="0" indent="-171450" algn="l" rtl="0">
              <a:spcBef>
                <a:spcPts val="1000"/>
              </a:spcBef>
              <a:spcAft>
                <a:spcPts val="0"/>
              </a:spcAft>
              <a:buSzPts val="18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576" name="Google Shape;576;p89"/>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577" name="Google Shape;577;p89"/>
          <p:cNvPicPr preferRelativeResize="0"/>
          <p:nvPr/>
        </p:nvPicPr>
        <p:blipFill rotWithShape="1">
          <a:blip r:embed="rId3">
            <a:alphaModFix/>
          </a:blip>
          <a:srcRect/>
          <a:stretch/>
        </p:blipFill>
        <p:spPr>
          <a:xfrm>
            <a:off x="3259666" y="107983"/>
            <a:ext cx="5122333" cy="66441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0"/>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584" name="Google Shape;584;p90"/>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585" name="Google Shape;585;p90"/>
          <p:cNvPicPr preferRelativeResize="0"/>
          <p:nvPr/>
        </p:nvPicPr>
        <p:blipFill rotWithShape="1">
          <a:blip r:embed="rId3">
            <a:alphaModFix/>
          </a:blip>
          <a:srcRect/>
          <a:stretch/>
        </p:blipFill>
        <p:spPr>
          <a:xfrm>
            <a:off x="3370263" y="0"/>
            <a:ext cx="5449887" cy="685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1"/>
          <p:cNvSpPr txBox="1">
            <a:spLocks noGrp="1"/>
          </p:cNvSpPr>
          <p:nvPr>
            <p:ph type="title"/>
          </p:nvPr>
        </p:nvSpPr>
        <p:spPr>
          <a:xfrm>
            <a:off x="550334" y="1"/>
            <a:ext cx="10131425" cy="10668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lt1"/>
              </a:buClr>
              <a:buSzPts val="3600"/>
              <a:buFont typeface="Times New Roman"/>
              <a:buNone/>
            </a:pPr>
            <a:r>
              <a:rPr lang="en-IN" b="1">
                <a:latin typeface="Times New Roman"/>
                <a:ea typeface="Times New Roman"/>
                <a:cs typeface="Times New Roman"/>
                <a:sym typeface="Times New Roman"/>
              </a:rPr>
              <a:t>STATE CHART DIAGRAM</a:t>
            </a:r>
            <a:endParaRPr/>
          </a:p>
        </p:txBody>
      </p:sp>
      <p:sp>
        <p:nvSpPr>
          <p:cNvPr id="591" name="Google Shape;591;p91"/>
          <p:cNvSpPr txBox="1">
            <a:spLocks noGrp="1"/>
          </p:cNvSpPr>
          <p:nvPr>
            <p:ph type="body" idx="1"/>
          </p:nvPr>
        </p:nvSpPr>
        <p:spPr>
          <a:xfrm>
            <a:off x="406401" y="1219200"/>
            <a:ext cx="11480800" cy="5638799"/>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b="1">
                <a:solidFill>
                  <a:srgbClr val="F1D7AB"/>
                </a:solidFill>
                <a:latin typeface="Times New Roman"/>
                <a:ea typeface="Times New Roman"/>
                <a:cs typeface="Times New Roman"/>
                <a:sym typeface="Times New Roman"/>
              </a:rPr>
              <a:t>STATE DIAGRAM</a:t>
            </a:r>
            <a:r>
              <a:rPr lang="en-IN" sz="2800">
                <a:latin typeface="Times New Roman"/>
                <a:ea typeface="Times New Roman"/>
                <a:cs typeface="Times New Roman"/>
                <a:sym typeface="Times New Roman"/>
              </a:rPr>
              <a:t> are used to capture the behavior of a software system.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UML State machine diagrams can be used to model the behavior of a class, a subsystem, a package, or even an entire system. </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It is also called a Statechart or State Transition diagram.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Statechart diagrams provide us an efficient way to model the interactions or communication that occur within the external entities and a system.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2"/>
          <p:cNvSpPr txBox="1">
            <a:spLocks noGrp="1"/>
          </p:cNvSpPr>
          <p:nvPr>
            <p:ph type="body" idx="1"/>
          </p:nvPr>
        </p:nvSpPr>
        <p:spPr>
          <a:xfrm>
            <a:off x="254001" y="406401"/>
            <a:ext cx="11684000" cy="6028266"/>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SzPts val="2590"/>
              <a:buNone/>
            </a:pPr>
            <a:r>
              <a:rPr lang="en-IN" sz="2590">
                <a:latin typeface="Times New Roman"/>
                <a:ea typeface="Times New Roman"/>
                <a:cs typeface="Times New Roman"/>
                <a:sym typeface="Times New Roman"/>
              </a:rPr>
              <a:t>There are a total of two types of state machine diagrams:</a:t>
            </a:r>
            <a:endParaRPr/>
          </a:p>
          <a:p>
            <a:pPr marL="342900" lvl="0" indent="-342900" algn="just" rtl="0">
              <a:lnSpc>
                <a:spcPct val="90000"/>
              </a:lnSpc>
              <a:spcBef>
                <a:spcPts val="1000"/>
              </a:spcBef>
              <a:spcAft>
                <a:spcPts val="0"/>
              </a:spcAft>
              <a:buSzPts val="2590"/>
              <a:buFont typeface="Calibri"/>
              <a:buAutoNum type="arabicPeriod"/>
            </a:pPr>
            <a:r>
              <a:rPr lang="en-IN" sz="2590">
                <a:latin typeface="Times New Roman"/>
                <a:ea typeface="Times New Roman"/>
                <a:cs typeface="Times New Roman"/>
                <a:sym typeface="Times New Roman"/>
              </a:rPr>
              <a:t>Behavioral state machine</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captures the behavior of an entity present in the system.</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represent the specific implementation of an element.</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The behavior of a system can be modelled using behavioral state machine diagrams.</a:t>
            </a:r>
            <a:endParaRPr/>
          </a:p>
          <a:p>
            <a:pPr marL="742950" lvl="1" indent="-121284" algn="just" rtl="0">
              <a:lnSpc>
                <a:spcPct val="90000"/>
              </a:lnSpc>
              <a:spcBef>
                <a:spcPts val="1000"/>
              </a:spcBef>
              <a:spcAft>
                <a:spcPts val="0"/>
              </a:spcAft>
              <a:buSzPts val="2590"/>
              <a:buNone/>
            </a:pPr>
            <a:endParaRPr sz="2590">
              <a:latin typeface="Times New Roman"/>
              <a:ea typeface="Times New Roman"/>
              <a:cs typeface="Times New Roman"/>
              <a:sym typeface="Times New Roman"/>
            </a:endParaRPr>
          </a:p>
          <a:p>
            <a:pPr marL="342900" lvl="0" indent="-342900" algn="just" rtl="0">
              <a:lnSpc>
                <a:spcPct val="90000"/>
              </a:lnSpc>
              <a:spcBef>
                <a:spcPts val="1000"/>
              </a:spcBef>
              <a:spcAft>
                <a:spcPts val="0"/>
              </a:spcAft>
              <a:buSzPts val="2590"/>
              <a:buFont typeface="Calibri"/>
              <a:buAutoNum type="arabicPeriod"/>
            </a:pPr>
            <a:r>
              <a:rPr lang="en-IN" sz="2590">
                <a:latin typeface="Times New Roman"/>
                <a:ea typeface="Times New Roman"/>
                <a:cs typeface="Times New Roman"/>
                <a:sym typeface="Times New Roman"/>
              </a:rPr>
              <a:t>Protocol state machine</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used to capture the behavior of a protocol.</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represents how the state of protocol changes concerning the event.</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represents corresponding changes in the system.</a:t>
            </a:r>
            <a:endParaRPr/>
          </a:p>
          <a:p>
            <a:pPr marL="742950" lvl="1" indent="-285750" algn="just" rtl="0">
              <a:lnSpc>
                <a:spcPct val="90000"/>
              </a:lnSpc>
              <a:spcBef>
                <a:spcPts val="1000"/>
              </a:spcBef>
              <a:spcAft>
                <a:spcPts val="0"/>
              </a:spcAft>
              <a:buSzPts val="2590"/>
              <a:buChar char="•"/>
            </a:pPr>
            <a:r>
              <a:rPr lang="en-IN" sz="2590">
                <a:latin typeface="Times New Roman"/>
                <a:ea typeface="Times New Roman"/>
                <a:cs typeface="Times New Roman"/>
                <a:sym typeface="Times New Roman"/>
              </a:rPr>
              <a:t>do not represent the specific implementation of an element.</a:t>
            </a:r>
            <a:endParaRPr/>
          </a:p>
          <a:p>
            <a:pPr marL="285750" lvl="0" indent="-180022" algn="l" rtl="0">
              <a:lnSpc>
                <a:spcPct val="90000"/>
              </a:lnSpc>
              <a:spcBef>
                <a:spcPts val="1000"/>
              </a:spcBef>
              <a:spcAft>
                <a:spcPts val="0"/>
              </a:spcAft>
              <a:buSzPts val="1665"/>
              <a:buNone/>
            </a:pPr>
            <a:endParaRPr sz="1665"/>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602" name="Google Shape;602;p9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Autofit/>
          </a:bodyPr>
          <a:lstStyle/>
          <a:p>
            <a:pPr marL="285750" lvl="0" indent="-171450" algn="l" rtl="0">
              <a:spcBef>
                <a:spcPts val="0"/>
              </a:spcBef>
              <a:spcAft>
                <a:spcPts val="0"/>
              </a:spcAft>
              <a:buSzPts val="1800"/>
              <a:buNone/>
            </a:pPr>
            <a:endParaRPr/>
          </a:p>
        </p:txBody>
      </p:sp>
      <p:pic>
        <p:nvPicPr>
          <p:cNvPr id="603" name="Google Shape;603;p93"/>
          <p:cNvPicPr preferRelativeResize="0"/>
          <p:nvPr/>
        </p:nvPicPr>
        <p:blipFill rotWithShape="1">
          <a:blip r:embed="rId3">
            <a:alphaModFix/>
          </a:blip>
          <a:srcRect/>
          <a:stretch/>
        </p:blipFill>
        <p:spPr>
          <a:xfrm>
            <a:off x="3251202" y="-61310"/>
            <a:ext cx="4859866" cy="69643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610" name="Google Shape;610;p94"/>
          <p:cNvSpPr txBox="1">
            <a:spLocks noGrp="1"/>
          </p:cNvSpPr>
          <p:nvPr>
            <p:ph type="body" idx="1"/>
          </p:nvPr>
        </p:nvSpPr>
        <p:spPr>
          <a:xfrm>
            <a:off x="279401" y="1270000"/>
            <a:ext cx="10131425" cy="3649133"/>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2800"/>
              <a:buChar char="•"/>
            </a:pPr>
            <a:r>
              <a:rPr lang="en-IN" sz="2800">
                <a:latin typeface="Times New Roman"/>
                <a:ea typeface="Times New Roman"/>
                <a:cs typeface="Times New Roman"/>
                <a:sym typeface="Times New Roman"/>
              </a:rPr>
              <a:t>Following state chart diagram represents </a:t>
            </a:r>
            <a:endParaRPr/>
          </a:p>
          <a:p>
            <a:pPr marL="0" lvl="0" indent="0" algn="l" rtl="0">
              <a:spcBef>
                <a:spcPts val="1000"/>
              </a:spcBef>
              <a:spcAft>
                <a:spcPts val="0"/>
              </a:spcAft>
              <a:buSzPts val="2800"/>
              <a:buNone/>
            </a:pPr>
            <a:r>
              <a:rPr lang="en-IN" sz="2800">
                <a:latin typeface="Times New Roman"/>
                <a:ea typeface="Times New Roman"/>
                <a:cs typeface="Times New Roman"/>
                <a:sym typeface="Times New Roman"/>
              </a:rPr>
              <a:t>	the user authentication process.</a:t>
            </a:r>
            <a:endParaRPr sz="2800">
              <a:latin typeface="Times New Roman"/>
              <a:ea typeface="Times New Roman"/>
              <a:cs typeface="Times New Roman"/>
              <a:sym typeface="Times New Roman"/>
            </a:endParaRPr>
          </a:p>
        </p:txBody>
      </p:sp>
      <p:pic>
        <p:nvPicPr>
          <p:cNvPr id="611" name="Google Shape;611;p94"/>
          <p:cNvPicPr preferRelativeResize="0"/>
          <p:nvPr/>
        </p:nvPicPr>
        <p:blipFill rotWithShape="1">
          <a:blip r:embed="rId3">
            <a:alphaModFix/>
          </a:blip>
          <a:srcRect/>
          <a:stretch/>
        </p:blipFill>
        <p:spPr>
          <a:xfrm>
            <a:off x="6874934" y="101598"/>
            <a:ext cx="4521200" cy="667935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1981200" y="533400"/>
            <a:ext cx="7848600"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br>
              <a:rPr lang="en-IN"/>
            </a:br>
            <a:br>
              <a:rPr lang="en-IN"/>
            </a:br>
            <a:endParaRPr>
              <a:solidFill>
                <a:schemeClr val="lt1"/>
              </a:solidFill>
              <a:latin typeface="Calibri"/>
              <a:ea typeface="Calibri"/>
              <a:cs typeface="Calibri"/>
              <a:sym typeface="Calibri"/>
            </a:endParaRPr>
          </a:p>
        </p:txBody>
      </p:sp>
      <p:sp>
        <p:nvSpPr>
          <p:cNvPr id="618" name="Google Shape;618;p95"/>
          <p:cNvSpPr txBox="1">
            <a:spLocks noGrp="1"/>
          </p:cNvSpPr>
          <p:nvPr>
            <p:ph type="body" idx="1"/>
          </p:nvPr>
        </p:nvSpPr>
        <p:spPr>
          <a:xfrm>
            <a:off x="1981200" y="1447800"/>
            <a:ext cx="7772400" cy="4572000"/>
          </a:xfrm>
          <a:prstGeom prst="rect">
            <a:avLst/>
          </a:prstGeom>
          <a:noFill/>
          <a:ln>
            <a:noFill/>
          </a:ln>
        </p:spPr>
        <p:txBody>
          <a:bodyPr spcFirstLastPara="1" wrap="square" lIns="91425" tIns="45700" rIns="91425" bIns="45700" anchor="ctr" anchorCtr="0">
            <a:noAutofit/>
          </a:bodyPr>
          <a:lstStyle/>
          <a:p>
            <a:pPr marL="285750" lvl="0" indent="-285750" algn="ctr" rtl="0">
              <a:spcBef>
                <a:spcPts val="0"/>
              </a:spcBef>
              <a:spcAft>
                <a:spcPts val="0"/>
              </a:spcAft>
              <a:buSzPts val="6000"/>
              <a:buNone/>
            </a:pPr>
            <a:r>
              <a:rPr lang="en-IN" sz="6000" b="1">
                <a:latin typeface="Times New Roman"/>
                <a:ea typeface="Times New Roman"/>
                <a:cs typeface="Times New Roman"/>
                <a:sym typeface="Times New Roman"/>
              </a:rPr>
              <a:t>Introduction to Java</a:t>
            </a:r>
            <a:br>
              <a:rPr lang="en-IN" sz="6000" b="1">
                <a:latin typeface="Times New Roman"/>
                <a:ea typeface="Times New Roman"/>
                <a:cs typeface="Times New Roman"/>
                <a:sym typeface="Times New Roman"/>
              </a:rPr>
            </a:br>
            <a:endParaRPr sz="6000" b="1">
              <a:latin typeface="Times New Roman"/>
              <a:ea typeface="Times New Roman"/>
              <a:cs typeface="Times New Roman"/>
              <a:sym typeface="Times New Roman"/>
            </a:endParaRPr>
          </a:p>
        </p:txBody>
      </p:sp>
      <p:pic>
        <p:nvPicPr>
          <p:cNvPr id="619" name="Google Shape;619;p95" descr="Untitled.png"/>
          <p:cNvPicPr preferRelativeResize="0"/>
          <p:nvPr/>
        </p:nvPicPr>
        <p:blipFill rotWithShape="1">
          <a:blip r:embed="rId3">
            <a:alphaModFix/>
          </a:blip>
          <a:srcRect/>
          <a:stretch/>
        </p:blipFill>
        <p:spPr>
          <a:xfrm>
            <a:off x="4988669" y="1358630"/>
            <a:ext cx="1357313" cy="137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6"/>
          <p:cNvSpPr txBox="1">
            <a:spLocks noGrp="1"/>
          </p:cNvSpPr>
          <p:nvPr>
            <p:ph type="title"/>
          </p:nvPr>
        </p:nvSpPr>
        <p:spPr>
          <a:xfrm>
            <a:off x="191311" y="157906"/>
            <a:ext cx="7772400" cy="11430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rgbClr val="F9DCD9"/>
              </a:buClr>
              <a:buSzPts val="3600"/>
              <a:buFont typeface="Times New Roman"/>
              <a:buNone/>
            </a:pPr>
            <a:r>
              <a:rPr lang="en-IN" b="1">
                <a:solidFill>
                  <a:srgbClr val="F9DCD9"/>
                </a:solidFill>
                <a:latin typeface="Times New Roman"/>
                <a:ea typeface="Times New Roman"/>
                <a:cs typeface="Times New Roman"/>
                <a:sym typeface="Times New Roman"/>
              </a:rPr>
              <a:t>JAVA’S HISTORY</a:t>
            </a:r>
            <a:endParaRPr/>
          </a:p>
        </p:txBody>
      </p:sp>
      <p:sp>
        <p:nvSpPr>
          <p:cNvPr id="626" name="Google Shape;626;p96"/>
          <p:cNvSpPr txBox="1">
            <a:spLocks noGrp="1"/>
          </p:cNvSpPr>
          <p:nvPr>
            <p:ph type="body" idx="1"/>
          </p:nvPr>
        </p:nvSpPr>
        <p:spPr>
          <a:xfrm>
            <a:off x="408563" y="1575880"/>
            <a:ext cx="11342450" cy="4416356"/>
          </a:xfrm>
          <a:prstGeom prst="rect">
            <a:avLst/>
          </a:prstGeom>
          <a:noFill/>
          <a:ln>
            <a:noFill/>
          </a:ln>
        </p:spPr>
        <p:txBody>
          <a:bodyPr spcFirstLastPara="1" wrap="square" lIns="91425" tIns="45700" rIns="91425" bIns="45700" anchor="ctr" anchorCtr="0">
            <a:noAutofit/>
          </a:bodyPr>
          <a:lstStyle/>
          <a:p>
            <a:pPr marL="285750" lvl="0" indent="-285750" algn="just" rtl="0">
              <a:lnSpc>
                <a:spcPct val="150000"/>
              </a:lnSpc>
              <a:spcBef>
                <a:spcPts val="0"/>
              </a:spcBef>
              <a:spcAft>
                <a:spcPts val="0"/>
              </a:spcAft>
              <a:buSzPts val="2800"/>
              <a:buChar char="•"/>
            </a:pPr>
            <a:r>
              <a:rPr lang="en-IN" sz="2800" b="1">
                <a:solidFill>
                  <a:srgbClr val="DDB0E6"/>
                </a:solidFill>
                <a:latin typeface="Times New Roman"/>
                <a:ea typeface="Times New Roman"/>
                <a:cs typeface="Times New Roman"/>
                <a:sym typeface="Times New Roman"/>
              </a:rPr>
              <a:t>object-oriented programming language</a:t>
            </a:r>
            <a:r>
              <a:rPr lang="en-IN" sz="2800">
                <a:latin typeface="Times New Roman"/>
                <a:ea typeface="Times New Roman"/>
                <a:cs typeface="Times New Roman"/>
                <a:sym typeface="Times New Roman"/>
              </a:rPr>
              <a:t> with its runtime environment</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developed by </a:t>
            </a:r>
            <a:r>
              <a:rPr lang="en-IN" sz="2800" b="1">
                <a:solidFill>
                  <a:srgbClr val="DDB0E6"/>
                </a:solidFill>
                <a:latin typeface="Times New Roman"/>
                <a:ea typeface="Times New Roman"/>
                <a:cs typeface="Times New Roman"/>
                <a:sym typeface="Times New Roman"/>
              </a:rPr>
              <a:t>Sun Microsystems</a:t>
            </a:r>
            <a:r>
              <a:rPr lang="en-IN" sz="2800">
                <a:latin typeface="Times New Roman"/>
                <a:ea typeface="Times New Roman"/>
                <a:cs typeface="Times New Roman"/>
                <a:sym typeface="Times New Roman"/>
              </a:rPr>
              <a:t>, and it was released in 1995.</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James Gosling initially developed Java in Sun Microsystems (which was later merged with Oracle Corporation).</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combination of features of </a:t>
            </a:r>
            <a:r>
              <a:rPr lang="en-IN" sz="2800" b="1">
                <a:solidFill>
                  <a:srgbClr val="DDB0E6"/>
                </a:solidFill>
                <a:latin typeface="Times New Roman"/>
                <a:ea typeface="Times New Roman"/>
                <a:cs typeface="Times New Roman"/>
                <a:sym typeface="Times New Roman"/>
              </a:rPr>
              <a:t>C and C++</a:t>
            </a:r>
            <a:r>
              <a:rPr lang="en-IN" sz="2800">
                <a:latin typeface="Times New Roman"/>
                <a:ea typeface="Times New Roman"/>
                <a:cs typeface="Times New Roman"/>
                <a:sym typeface="Times New Roman"/>
              </a:rPr>
              <a:t> with some essential additional concepts. </a:t>
            </a:r>
            <a:endParaRPr/>
          </a:p>
          <a:p>
            <a:pPr marL="285750" lvl="0" indent="-285750" algn="just" rtl="0">
              <a:lnSpc>
                <a:spcPct val="150000"/>
              </a:lnSpc>
              <a:spcBef>
                <a:spcPts val="1000"/>
              </a:spcBef>
              <a:spcAft>
                <a:spcPts val="0"/>
              </a:spcAft>
              <a:buSzPts val="2800"/>
              <a:buChar char="•"/>
            </a:pPr>
            <a:r>
              <a:rPr lang="en-IN" sz="2800">
                <a:latin typeface="Times New Roman"/>
                <a:ea typeface="Times New Roman"/>
                <a:cs typeface="Times New Roman"/>
                <a:sym typeface="Times New Roman"/>
              </a:rPr>
              <a:t>well suited for both </a:t>
            </a:r>
            <a:r>
              <a:rPr lang="en-IN" sz="2800" b="1">
                <a:solidFill>
                  <a:srgbClr val="DDB0E6"/>
                </a:solidFill>
                <a:latin typeface="Times New Roman"/>
                <a:ea typeface="Times New Roman"/>
                <a:cs typeface="Times New Roman"/>
                <a:sym typeface="Times New Roman"/>
              </a:rPr>
              <a:t>standalone and web application development</a:t>
            </a:r>
            <a:endParaRPr sz="2800" b="1">
              <a:solidFill>
                <a:srgbClr val="DDB0E6"/>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7"/>
          <p:cNvSpPr txBox="1">
            <a:spLocks noGrp="1"/>
          </p:cNvSpPr>
          <p:nvPr>
            <p:ph type="title"/>
          </p:nvPr>
        </p:nvSpPr>
        <p:spPr>
          <a:xfrm>
            <a:off x="393972" y="667967"/>
            <a:ext cx="10131425" cy="106355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DDB0E6"/>
              </a:buClr>
              <a:buSzPts val="3600"/>
              <a:buFont typeface="Times New Roman"/>
              <a:buNone/>
            </a:pPr>
            <a:r>
              <a:rPr lang="en-IN" b="1">
                <a:solidFill>
                  <a:srgbClr val="DDB0E6"/>
                </a:solidFill>
                <a:latin typeface="Times New Roman"/>
                <a:ea typeface="Times New Roman"/>
                <a:cs typeface="Times New Roman"/>
                <a:sym typeface="Times New Roman"/>
              </a:rPr>
              <a:t>JAVA PROGRAMMING ENVIRONMENT</a:t>
            </a:r>
            <a:endParaRPr/>
          </a:p>
        </p:txBody>
      </p:sp>
      <p:sp>
        <p:nvSpPr>
          <p:cNvPr id="632" name="Google Shape;632;p97"/>
          <p:cNvSpPr txBox="1">
            <a:spLocks noGrp="1"/>
          </p:cNvSpPr>
          <p:nvPr>
            <p:ph type="body" idx="1"/>
          </p:nvPr>
        </p:nvSpPr>
        <p:spPr>
          <a:xfrm>
            <a:off x="393972" y="1498060"/>
            <a:ext cx="11259764" cy="4750340"/>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3200"/>
              <a:buNone/>
            </a:pPr>
            <a:r>
              <a:rPr lang="en-IN" sz="3200">
                <a:latin typeface="Times New Roman"/>
                <a:ea typeface="Times New Roman"/>
                <a:cs typeface="Times New Roman"/>
                <a:sym typeface="Times New Roman"/>
              </a:rPr>
              <a:t>Java is a recently developed, concurrent, class-based, object-oriented programming and runtime environment, </a:t>
            </a:r>
            <a:r>
              <a:rPr lang="en-IN" sz="3600">
                <a:latin typeface="Times New Roman"/>
                <a:ea typeface="Times New Roman"/>
                <a:cs typeface="Times New Roman"/>
                <a:sym typeface="Times New Roman"/>
              </a:rPr>
              <a:t>consists of:</a:t>
            </a:r>
            <a:endParaRPr/>
          </a:p>
          <a:p>
            <a:pPr marL="971550" lvl="1" indent="-336550" algn="just" rtl="0">
              <a:spcBef>
                <a:spcPts val="1000"/>
              </a:spcBef>
              <a:spcAft>
                <a:spcPts val="0"/>
              </a:spcAft>
              <a:buSzPts val="2800"/>
              <a:buFont typeface="Calibri"/>
              <a:buNone/>
            </a:pPr>
            <a:endParaRPr sz="2800" b="1">
              <a:solidFill>
                <a:srgbClr val="ED968F"/>
              </a:solidFill>
              <a:latin typeface="Times New Roman"/>
              <a:ea typeface="Times New Roman"/>
              <a:cs typeface="Times New Roman"/>
              <a:sym typeface="Times New Roman"/>
            </a:endParaRPr>
          </a:p>
          <a:p>
            <a:pPr marL="971550" lvl="1" indent="-514350" algn="just" rtl="0">
              <a:spcBef>
                <a:spcPts val="1000"/>
              </a:spcBef>
              <a:spcAft>
                <a:spcPts val="0"/>
              </a:spcAft>
              <a:buSzPts val="2800"/>
              <a:buFont typeface="Calibri"/>
              <a:buAutoNum type="arabicPeriod"/>
            </a:pPr>
            <a:r>
              <a:rPr lang="en-IN" sz="2800" b="1">
                <a:solidFill>
                  <a:srgbClr val="ED968F"/>
                </a:solidFill>
                <a:latin typeface="Times New Roman"/>
                <a:ea typeface="Times New Roman"/>
                <a:cs typeface="Times New Roman"/>
                <a:sym typeface="Times New Roman"/>
              </a:rPr>
              <a:t>A programming language</a:t>
            </a:r>
            <a:endParaRPr/>
          </a:p>
          <a:p>
            <a:pPr marL="971550" lvl="1" indent="-514350" algn="just" rtl="0">
              <a:spcBef>
                <a:spcPts val="1000"/>
              </a:spcBef>
              <a:spcAft>
                <a:spcPts val="0"/>
              </a:spcAft>
              <a:buSzPts val="2800"/>
              <a:buFont typeface="Calibri"/>
              <a:buAutoNum type="arabicPeriod"/>
            </a:pPr>
            <a:r>
              <a:rPr lang="en-IN" sz="2800" b="1">
                <a:solidFill>
                  <a:srgbClr val="ED968F"/>
                </a:solidFill>
                <a:latin typeface="Times New Roman"/>
                <a:ea typeface="Times New Roman"/>
                <a:cs typeface="Times New Roman"/>
                <a:sym typeface="Times New Roman"/>
              </a:rPr>
              <a:t>An API specification</a:t>
            </a:r>
            <a:endParaRPr/>
          </a:p>
          <a:p>
            <a:pPr marL="971550" lvl="1" indent="-514350" algn="just" rtl="0">
              <a:spcBef>
                <a:spcPts val="1000"/>
              </a:spcBef>
              <a:spcAft>
                <a:spcPts val="0"/>
              </a:spcAft>
              <a:buSzPts val="2800"/>
              <a:buFont typeface="Calibri"/>
              <a:buAutoNum type="arabicPeriod"/>
            </a:pPr>
            <a:r>
              <a:rPr lang="en-IN" sz="2800" b="1">
                <a:solidFill>
                  <a:srgbClr val="ED968F"/>
                </a:solidFill>
                <a:latin typeface="Times New Roman"/>
                <a:ea typeface="Times New Roman"/>
                <a:cs typeface="Times New Roman"/>
                <a:sym typeface="Times New Roman"/>
              </a:rPr>
              <a:t>A virtual machine specification</a:t>
            </a:r>
            <a:endParaRPr/>
          </a:p>
          <a:p>
            <a:pPr marL="285750" lvl="0" indent="-285750" algn="l" rtl="0">
              <a:spcBef>
                <a:spcPts val="1000"/>
              </a:spcBef>
              <a:spcAft>
                <a:spcPts val="0"/>
              </a:spcAft>
              <a:buSzPts val="3600"/>
              <a:buNone/>
            </a:pPr>
            <a:endParaRPr sz="3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body" idx="1"/>
          </p:nvPr>
        </p:nvSpPr>
        <p:spPr>
          <a:xfrm>
            <a:off x="704538" y="794479"/>
            <a:ext cx="10112688" cy="499672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800"/>
              <a:buNone/>
            </a:pPr>
            <a:r>
              <a:rPr lang="en-IN" sz="2800" b="1">
                <a:latin typeface="Times New Roman"/>
                <a:ea typeface="Times New Roman"/>
                <a:cs typeface="Times New Roman"/>
                <a:sym typeface="Times New Roman"/>
              </a:rPr>
              <a:t>Function-oriented Design</a:t>
            </a:r>
            <a:endParaRPr/>
          </a:p>
          <a:p>
            <a:pPr marL="0" lvl="0" indent="0" algn="l" rtl="0">
              <a:spcBef>
                <a:spcPts val="1000"/>
              </a:spcBef>
              <a:spcAft>
                <a:spcPts val="0"/>
              </a:spcAft>
              <a:buSzPts val="2800"/>
              <a:buNone/>
            </a:pPr>
            <a:endParaRPr sz="2800"/>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System is comprised of many smaller sub-systems known as </a:t>
            </a:r>
            <a:r>
              <a:rPr lang="en-IN" sz="2800" b="1">
                <a:solidFill>
                  <a:srgbClr val="FFFF00"/>
                </a:solidFill>
                <a:latin typeface="Times New Roman"/>
                <a:ea typeface="Times New Roman"/>
                <a:cs typeface="Times New Roman"/>
                <a:sym typeface="Times New Roman"/>
              </a:rPr>
              <a:t>functions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Functions are capable of performing </a:t>
            </a:r>
            <a:r>
              <a:rPr lang="en-IN" sz="2800" b="1">
                <a:solidFill>
                  <a:srgbClr val="FFFF00"/>
                </a:solidFill>
                <a:latin typeface="Times New Roman"/>
                <a:ea typeface="Times New Roman"/>
                <a:cs typeface="Times New Roman"/>
                <a:sym typeface="Times New Roman"/>
              </a:rPr>
              <a:t>significant tasks </a:t>
            </a:r>
            <a:r>
              <a:rPr lang="en-IN" sz="2800">
                <a:latin typeface="Times New Roman"/>
                <a:ea typeface="Times New Roman"/>
                <a:cs typeface="Times New Roman"/>
                <a:sym typeface="Times New Roman"/>
              </a:rPr>
              <a:t>in the system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Salient features:</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Top-Down Decomposition</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Centralised System State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8"/>
          <p:cNvSpPr txBox="1">
            <a:spLocks noGrp="1"/>
          </p:cNvSpPr>
          <p:nvPr>
            <p:ph type="title"/>
          </p:nvPr>
        </p:nvSpPr>
        <p:spPr>
          <a:xfrm>
            <a:off x="685801" y="-32426"/>
            <a:ext cx="10131425" cy="1083013"/>
          </a:xfrm>
          <a:prstGeom prst="rect">
            <a:avLst/>
          </a:prstGeom>
          <a:noFill/>
          <a:ln>
            <a:noFill/>
          </a:ln>
        </p:spPr>
        <p:txBody>
          <a:bodyPr spcFirstLastPara="1" wrap="square" lIns="91425" tIns="45700" rIns="91425" bIns="45700" anchor="ctr" anchorCtr="0">
            <a:noAutofit/>
          </a:bodyPr>
          <a:lstStyle/>
          <a:p>
            <a:pPr marL="273050" lvl="0" indent="-273050" algn="l" rtl="0">
              <a:spcBef>
                <a:spcPts val="0"/>
              </a:spcBef>
              <a:spcAft>
                <a:spcPts val="0"/>
              </a:spcAft>
              <a:buClr>
                <a:schemeClr val="accent1"/>
              </a:buClr>
              <a:buSzPts val="3060"/>
              <a:buFont typeface="Times New Roman"/>
              <a:buNone/>
            </a:pPr>
            <a:r>
              <a:rPr lang="en-IN" b="1">
                <a:solidFill>
                  <a:srgbClr val="F3B9B4"/>
                </a:solidFill>
                <a:latin typeface="Times New Roman"/>
                <a:ea typeface="Times New Roman"/>
                <a:cs typeface="Times New Roman"/>
                <a:sym typeface="Times New Roman"/>
              </a:rPr>
              <a:t>JAVA RUNTIME ENVIRONMENT(JRE)</a:t>
            </a:r>
            <a:endParaRPr/>
          </a:p>
        </p:txBody>
      </p:sp>
      <p:sp>
        <p:nvSpPr>
          <p:cNvPr id="638" name="Google Shape;638;p98"/>
          <p:cNvSpPr txBox="1">
            <a:spLocks noGrp="1"/>
          </p:cNvSpPr>
          <p:nvPr>
            <p:ph type="body" idx="1"/>
          </p:nvPr>
        </p:nvSpPr>
        <p:spPr>
          <a:xfrm>
            <a:off x="350195" y="1186773"/>
            <a:ext cx="11575915" cy="5350213"/>
          </a:xfrm>
          <a:prstGeom prst="rect">
            <a:avLst/>
          </a:prstGeom>
          <a:noFill/>
          <a:ln>
            <a:noFill/>
          </a:ln>
        </p:spPr>
        <p:txBody>
          <a:bodyPr spcFirstLastPara="1" wrap="square" lIns="91425" tIns="45700" rIns="91425" bIns="45700" anchor="ctr" anchorCtr="0">
            <a:noAutofit/>
          </a:bodyPr>
          <a:lstStyle/>
          <a:p>
            <a:pPr marL="285750" lvl="0" indent="-285750" algn="just" rtl="0">
              <a:lnSpc>
                <a:spcPct val="80000"/>
              </a:lnSpc>
              <a:spcBef>
                <a:spcPts val="0"/>
              </a:spcBef>
              <a:spcAft>
                <a:spcPts val="0"/>
              </a:spcAft>
              <a:buSzPts val="2590"/>
              <a:buChar char="•"/>
            </a:pPr>
            <a:r>
              <a:rPr lang="en-IN" sz="2590">
                <a:latin typeface="Times New Roman"/>
                <a:ea typeface="Times New Roman"/>
                <a:cs typeface="Times New Roman"/>
                <a:sym typeface="Times New Roman"/>
              </a:rPr>
              <a:t>The JRE is the software environment, in which programs compiled for a typical JVM implementation can run</a:t>
            </a:r>
            <a:endParaRPr/>
          </a:p>
          <a:p>
            <a:pPr marL="285750" lvl="0" indent="-285750" algn="just" rtl="0">
              <a:lnSpc>
                <a:spcPct val="80000"/>
              </a:lnSpc>
              <a:spcBef>
                <a:spcPts val="1000"/>
              </a:spcBef>
              <a:spcAft>
                <a:spcPts val="0"/>
              </a:spcAft>
              <a:buSzPts val="2590"/>
              <a:buChar char="•"/>
            </a:pPr>
            <a:r>
              <a:rPr lang="en-IN" sz="2590">
                <a:latin typeface="Times New Roman"/>
                <a:ea typeface="Times New Roman"/>
                <a:cs typeface="Times New Roman"/>
                <a:sym typeface="Times New Roman"/>
              </a:rPr>
              <a:t> platform dependent</a:t>
            </a:r>
            <a:endParaRPr/>
          </a:p>
          <a:p>
            <a:pPr marL="285750" lvl="0" indent="-121285" algn="just" rtl="0">
              <a:lnSpc>
                <a:spcPct val="80000"/>
              </a:lnSpc>
              <a:spcBef>
                <a:spcPts val="1000"/>
              </a:spcBef>
              <a:spcAft>
                <a:spcPts val="0"/>
              </a:spcAft>
              <a:buSzPts val="2590"/>
              <a:buNone/>
            </a:pPr>
            <a:endParaRPr sz="2590">
              <a:latin typeface="Times New Roman"/>
              <a:ea typeface="Times New Roman"/>
              <a:cs typeface="Times New Roman"/>
              <a:sym typeface="Times New Roman"/>
            </a:endParaRPr>
          </a:p>
          <a:p>
            <a:pPr marL="285750" lvl="0" indent="-285750" algn="just" rtl="0">
              <a:lnSpc>
                <a:spcPct val="80000"/>
              </a:lnSpc>
              <a:spcBef>
                <a:spcPts val="1000"/>
              </a:spcBef>
              <a:spcAft>
                <a:spcPts val="0"/>
              </a:spcAft>
              <a:buSzPts val="2590"/>
              <a:buChar char="•"/>
            </a:pPr>
            <a:r>
              <a:rPr lang="en-IN" sz="2590">
                <a:latin typeface="Times New Roman"/>
                <a:ea typeface="Times New Roman"/>
                <a:cs typeface="Times New Roman"/>
                <a:sym typeface="Times New Roman"/>
              </a:rPr>
              <a:t>JRE includes: </a:t>
            </a:r>
            <a:endParaRPr/>
          </a:p>
          <a:p>
            <a:pPr marL="742950" lvl="1" indent="-121284" algn="just" rtl="0">
              <a:lnSpc>
                <a:spcPct val="80000"/>
              </a:lnSpc>
              <a:spcBef>
                <a:spcPts val="1000"/>
              </a:spcBef>
              <a:spcAft>
                <a:spcPts val="0"/>
              </a:spcAft>
              <a:buSzPts val="2590"/>
              <a:buNone/>
            </a:pPr>
            <a:endParaRPr sz="2590">
              <a:latin typeface="Times New Roman"/>
              <a:ea typeface="Times New Roman"/>
              <a:cs typeface="Times New Roman"/>
              <a:sym typeface="Times New Roman"/>
            </a:endParaRPr>
          </a:p>
          <a:p>
            <a:pPr marL="742950" lvl="1" indent="-285750" algn="just" rtl="0">
              <a:lnSpc>
                <a:spcPct val="80000"/>
              </a:lnSpc>
              <a:spcBef>
                <a:spcPts val="1000"/>
              </a:spcBef>
              <a:spcAft>
                <a:spcPts val="0"/>
              </a:spcAft>
              <a:buSzPts val="2590"/>
              <a:buChar char="•"/>
            </a:pPr>
            <a:r>
              <a:rPr lang="en-IN" sz="2590" b="1">
                <a:solidFill>
                  <a:srgbClr val="F3B9B4"/>
                </a:solidFill>
                <a:latin typeface="Times New Roman"/>
                <a:ea typeface="Times New Roman"/>
                <a:cs typeface="Times New Roman"/>
                <a:sym typeface="Times New Roman"/>
              </a:rPr>
              <a:t>Code necessary to run Java programs</a:t>
            </a:r>
            <a:r>
              <a:rPr lang="en-IN" sz="2590">
                <a:latin typeface="Times New Roman"/>
                <a:ea typeface="Times New Roman"/>
                <a:cs typeface="Times New Roman"/>
                <a:sym typeface="Times New Roman"/>
              </a:rPr>
              <a:t>, dynamically link native methods, manage memory, and handle exceptions</a:t>
            </a:r>
            <a:endParaRPr/>
          </a:p>
          <a:p>
            <a:pPr marL="742950" lvl="1" indent="-121284" algn="just" rtl="0">
              <a:lnSpc>
                <a:spcPct val="80000"/>
              </a:lnSpc>
              <a:spcBef>
                <a:spcPts val="1000"/>
              </a:spcBef>
              <a:spcAft>
                <a:spcPts val="0"/>
              </a:spcAft>
              <a:buSzPts val="2590"/>
              <a:buNone/>
            </a:pPr>
            <a:endParaRPr sz="2590">
              <a:latin typeface="Times New Roman"/>
              <a:ea typeface="Times New Roman"/>
              <a:cs typeface="Times New Roman"/>
              <a:sym typeface="Times New Roman"/>
            </a:endParaRPr>
          </a:p>
          <a:p>
            <a:pPr marL="742950" lvl="1" indent="-285750" algn="just" rtl="0">
              <a:lnSpc>
                <a:spcPct val="80000"/>
              </a:lnSpc>
              <a:spcBef>
                <a:spcPts val="1000"/>
              </a:spcBef>
              <a:spcAft>
                <a:spcPts val="0"/>
              </a:spcAft>
              <a:buSzPts val="2590"/>
              <a:buChar char="•"/>
            </a:pPr>
            <a:r>
              <a:rPr lang="en-IN" sz="2590">
                <a:latin typeface="Times New Roman"/>
                <a:ea typeface="Times New Roman"/>
                <a:cs typeface="Times New Roman"/>
                <a:sym typeface="Times New Roman"/>
              </a:rPr>
              <a:t>Implementation of the </a:t>
            </a:r>
            <a:r>
              <a:rPr lang="en-IN" sz="2590" b="1">
                <a:solidFill>
                  <a:srgbClr val="F3B9B4"/>
                </a:solidFill>
                <a:latin typeface="Times New Roman"/>
                <a:ea typeface="Times New Roman"/>
                <a:cs typeface="Times New Roman"/>
                <a:sym typeface="Times New Roman"/>
              </a:rPr>
              <a:t>JVM</a:t>
            </a:r>
            <a:endParaRPr/>
          </a:p>
          <a:p>
            <a:pPr marL="742950" lvl="1" indent="-121284" algn="just" rtl="0">
              <a:lnSpc>
                <a:spcPct val="80000"/>
              </a:lnSpc>
              <a:spcBef>
                <a:spcPts val="1000"/>
              </a:spcBef>
              <a:spcAft>
                <a:spcPts val="0"/>
              </a:spcAft>
              <a:buSzPts val="2590"/>
              <a:buNone/>
            </a:pPr>
            <a:endParaRPr sz="2590" b="1">
              <a:solidFill>
                <a:srgbClr val="F3B9B4"/>
              </a:solidFill>
              <a:latin typeface="Times New Roman"/>
              <a:ea typeface="Times New Roman"/>
              <a:cs typeface="Times New Roman"/>
              <a:sym typeface="Times New Roman"/>
            </a:endParaRPr>
          </a:p>
          <a:p>
            <a:pPr marL="742950" lvl="1" indent="-285750" algn="just" rtl="0">
              <a:lnSpc>
                <a:spcPct val="80000"/>
              </a:lnSpc>
              <a:spcBef>
                <a:spcPts val="1000"/>
              </a:spcBef>
              <a:spcAft>
                <a:spcPts val="0"/>
              </a:spcAft>
              <a:buSzPts val="2590"/>
              <a:buChar char="•"/>
            </a:pPr>
            <a:r>
              <a:rPr lang="en-IN" sz="2590" b="1">
                <a:solidFill>
                  <a:srgbClr val="F3B9B4"/>
                </a:solidFill>
                <a:latin typeface="Times New Roman"/>
                <a:ea typeface="Times New Roman"/>
                <a:cs typeface="Times New Roman"/>
                <a:sym typeface="Times New Roman"/>
              </a:rPr>
              <a:t> JRE – JVM + set of libraries</a:t>
            </a:r>
            <a:endParaRPr/>
          </a:p>
          <a:p>
            <a:pPr marL="285750" lvl="0" indent="-97790" algn="l" rtl="0">
              <a:lnSpc>
                <a:spcPct val="80000"/>
              </a:lnSpc>
              <a:spcBef>
                <a:spcPts val="1000"/>
              </a:spcBef>
              <a:spcAft>
                <a:spcPts val="0"/>
              </a:spcAft>
              <a:buSzPts val="2960"/>
              <a:buNone/>
            </a:pPr>
            <a:endParaRPr sz="2960">
              <a:latin typeface="Times New Roman"/>
              <a:ea typeface="Times New Roman"/>
              <a:cs typeface="Times New Roman"/>
              <a:sym typeface="Times New Roman"/>
            </a:endParaRPr>
          </a:p>
        </p:txBody>
      </p:sp>
      <p:sp>
        <p:nvSpPr>
          <p:cNvPr id="639" name="Google Shape;639;p9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9"/>
          <p:cNvSpPr txBox="1">
            <a:spLocks noGrp="1"/>
          </p:cNvSpPr>
          <p:nvPr>
            <p:ph type="title"/>
          </p:nvPr>
        </p:nvSpPr>
        <p:spPr>
          <a:xfrm>
            <a:off x="-116733" y="350198"/>
            <a:ext cx="12347643" cy="10441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240"/>
              <a:buFont typeface="Times New Roman"/>
              <a:buNone/>
            </a:pPr>
            <a:br>
              <a:rPr lang="en-IN" sz="3240" b="1">
                <a:solidFill>
                  <a:srgbClr val="F3B9B4"/>
                </a:solidFill>
                <a:latin typeface="Times New Roman"/>
                <a:ea typeface="Times New Roman"/>
                <a:cs typeface="Times New Roman"/>
                <a:sym typeface="Times New Roman"/>
              </a:rPr>
            </a:br>
            <a:r>
              <a:rPr lang="en-IN" sz="3240" b="1">
                <a:solidFill>
                  <a:srgbClr val="F3B9B4"/>
                </a:solidFill>
                <a:latin typeface="Times New Roman"/>
                <a:ea typeface="Times New Roman"/>
                <a:cs typeface="Times New Roman"/>
                <a:sym typeface="Times New Roman"/>
              </a:rPr>
              <a:t>DEVELOPMENT PLATFORMS -STANDARD, ENTERPRISE </a:t>
            </a:r>
            <a:br>
              <a:rPr lang="en-IN" sz="3240" b="1">
                <a:solidFill>
                  <a:srgbClr val="F3B9B4"/>
                </a:solidFill>
                <a:latin typeface="Times New Roman"/>
                <a:ea typeface="Times New Roman"/>
                <a:cs typeface="Times New Roman"/>
                <a:sym typeface="Times New Roman"/>
              </a:rPr>
            </a:br>
            <a:br>
              <a:rPr lang="en-IN" sz="3240" b="1">
                <a:solidFill>
                  <a:srgbClr val="F3B9B4"/>
                </a:solidFill>
                <a:latin typeface="Times New Roman"/>
                <a:ea typeface="Times New Roman"/>
                <a:cs typeface="Times New Roman"/>
                <a:sym typeface="Times New Roman"/>
              </a:rPr>
            </a:br>
            <a:endParaRPr sz="3240" b="1">
              <a:solidFill>
                <a:srgbClr val="F3B9B4"/>
              </a:solidFill>
              <a:latin typeface="Times New Roman"/>
              <a:ea typeface="Times New Roman"/>
              <a:cs typeface="Times New Roman"/>
              <a:sym typeface="Times New Roman"/>
            </a:endParaRPr>
          </a:p>
        </p:txBody>
      </p:sp>
      <p:sp>
        <p:nvSpPr>
          <p:cNvPr id="645" name="Google Shape;645;p99"/>
          <p:cNvSpPr txBox="1">
            <a:spLocks noGrp="1"/>
          </p:cNvSpPr>
          <p:nvPr>
            <p:ph type="body" idx="1"/>
          </p:nvPr>
        </p:nvSpPr>
        <p:spPr>
          <a:xfrm>
            <a:off x="486383" y="1342417"/>
            <a:ext cx="11420272" cy="5175115"/>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400"/>
              <a:buChar char="•"/>
            </a:pPr>
            <a:r>
              <a:rPr lang="en-IN" sz="2400">
                <a:latin typeface="Times New Roman"/>
                <a:ea typeface="Times New Roman"/>
                <a:cs typeface="Times New Roman"/>
                <a:sym typeface="Times New Roman"/>
              </a:rPr>
              <a:t> A Java platform is a particular environment in which Java programming language applications run</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 There are three platforms of the Java programming language:</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Java Platform, Standard Edition (</a:t>
            </a:r>
            <a:r>
              <a:rPr lang="en-IN" sz="2400" b="1">
                <a:solidFill>
                  <a:srgbClr val="F3B9B4"/>
                </a:solidFill>
                <a:latin typeface="Times New Roman"/>
                <a:ea typeface="Times New Roman"/>
                <a:cs typeface="Times New Roman"/>
                <a:sym typeface="Times New Roman"/>
              </a:rPr>
              <a:t>Java SE</a:t>
            </a:r>
            <a:r>
              <a:rPr lang="en-IN" sz="2400">
                <a:latin typeface="Times New Roman"/>
                <a:ea typeface="Times New Roman"/>
                <a:cs typeface="Times New Roman"/>
                <a:sym typeface="Times New Roman"/>
              </a:rPr>
              <a:t>)</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Java Platform, Enterprise Edition (</a:t>
            </a:r>
            <a:r>
              <a:rPr lang="en-IN" sz="2400" b="1">
                <a:solidFill>
                  <a:srgbClr val="F3B9B4"/>
                </a:solidFill>
                <a:latin typeface="Times New Roman"/>
                <a:ea typeface="Times New Roman"/>
                <a:cs typeface="Times New Roman"/>
                <a:sym typeface="Times New Roman"/>
              </a:rPr>
              <a:t>Java EE</a:t>
            </a:r>
            <a:r>
              <a:rPr lang="en-IN" sz="2400">
                <a:latin typeface="Times New Roman"/>
                <a:ea typeface="Times New Roman"/>
                <a:cs typeface="Times New Roman"/>
                <a:sym typeface="Times New Roman"/>
              </a:rPr>
              <a:t>)</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Java Platform, Micro Edition (</a:t>
            </a:r>
            <a:r>
              <a:rPr lang="en-IN" sz="2400" b="1">
                <a:solidFill>
                  <a:srgbClr val="F3B9B4"/>
                </a:solidFill>
                <a:latin typeface="Times New Roman"/>
                <a:ea typeface="Times New Roman"/>
                <a:cs typeface="Times New Roman"/>
                <a:sym typeface="Times New Roman"/>
              </a:rPr>
              <a:t>Java ME</a:t>
            </a:r>
            <a:r>
              <a:rPr lang="en-IN" sz="2400">
                <a:latin typeface="Times New Roman"/>
                <a:ea typeface="Times New Roman"/>
                <a:cs typeface="Times New Roman"/>
                <a:sym typeface="Times New Roman"/>
              </a:rPr>
              <a:t>)</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All Java platforms consist of a </a:t>
            </a:r>
            <a:r>
              <a:rPr lang="en-IN" sz="2400" b="1">
                <a:solidFill>
                  <a:srgbClr val="F3B9B4"/>
                </a:solidFill>
                <a:latin typeface="Times New Roman"/>
                <a:ea typeface="Times New Roman"/>
                <a:cs typeface="Times New Roman"/>
                <a:sym typeface="Times New Roman"/>
              </a:rPr>
              <a:t>Java Virtual Machine </a:t>
            </a:r>
            <a:r>
              <a:rPr lang="en-IN" sz="2400">
                <a:latin typeface="Times New Roman"/>
                <a:ea typeface="Times New Roman"/>
                <a:cs typeface="Times New Roman"/>
                <a:sym typeface="Times New Roman"/>
              </a:rPr>
              <a:t>(JVM) and an </a:t>
            </a:r>
            <a:r>
              <a:rPr lang="en-IN" sz="2400" b="1">
                <a:solidFill>
                  <a:srgbClr val="F3B9B4"/>
                </a:solidFill>
                <a:latin typeface="Times New Roman"/>
                <a:ea typeface="Times New Roman"/>
                <a:cs typeface="Times New Roman"/>
                <a:sym typeface="Times New Roman"/>
              </a:rPr>
              <a:t>application programming interface </a:t>
            </a:r>
            <a:r>
              <a:rPr lang="en-IN" sz="2400">
                <a:latin typeface="Times New Roman"/>
                <a:ea typeface="Times New Roman"/>
                <a:cs typeface="Times New Roman"/>
                <a:sym typeface="Times New Roman"/>
              </a:rPr>
              <a:t>(API). </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The Java Virtual Machine is a program, for a particular hardware and software platform, that runs Java applications.</a:t>
            </a:r>
            <a:endParaRPr/>
          </a:p>
          <a:p>
            <a:pPr marL="742950" lvl="1" indent="-285750" algn="just" rtl="0">
              <a:spcBef>
                <a:spcPts val="1000"/>
              </a:spcBef>
              <a:spcAft>
                <a:spcPts val="0"/>
              </a:spcAft>
              <a:buSzPts val="2400"/>
              <a:buChar char="•"/>
            </a:pPr>
            <a:r>
              <a:rPr lang="en-IN" sz="2400">
                <a:latin typeface="Times New Roman"/>
                <a:ea typeface="Times New Roman"/>
                <a:cs typeface="Times New Roman"/>
                <a:sym typeface="Times New Roman"/>
              </a:rPr>
              <a:t>An API is a collection of software components that you can use to create other software components or applications.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0"/>
          <p:cNvSpPr txBox="1">
            <a:spLocks noGrp="1"/>
          </p:cNvSpPr>
          <p:nvPr>
            <p:ph type="body" idx="1"/>
          </p:nvPr>
        </p:nvSpPr>
        <p:spPr>
          <a:xfrm>
            <a:off x="685801" y="642027"/>
            <a:ext cx="10870659" cy="5149174"/>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 Each Java platform provides a virtual machine and an API, </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742950" lvl="1" indent="-285750" algn="just" rtl="0">
              <a:spcBef>
                <a:spcPts val="1000"/>
              </a:spcBef>
              <a:spcAft>
                <a:spcPts val="0"/>
              </a:spcAft>
              <a:buSzPts val="2600"/>
              <a:buFont typeface="Courier New"/>
              <a:buChar char="o"/>
            </a:pPr>
            <a:r>
              <a:rPr lang="en-IN" sz="2600">
                <a:latin typeface="Times New Roman"/>
                <a:ea typeface="Times New Roman"/>
                <a:cs typeface="Times New Roman"/>
                <a:sym typeface="Times New Roman"/>
              </a:rPr>
              <a:t>allows applications written for that platform to run on any compatible system with all the advantages of the Java programming language.</a:t>
            </a:r>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a:p>
            <a:pPr marL="285750" lvl="0" indent="-171450" algn="l" rtl="0">
              <a:spcBef>
                <a:spcPts val="1000"/>
              </a:spcBef>
              <a:spcAft>
                <a:spcPts val="0"/>
              </a:spcAft>
              <a:buSzPts val="1800"/>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1"/>
          <p:cNvSpPr txBox="1">
            <a:spLocks noGrp="1"/>
          </p:cNvSpPr>
          <p:nvPr>
            <p:ph type="body" idx="1"/>
          </p:nvPr>
        </p:nvSpPr>
        <p:spPr>
          <a:xfrm>
            <a:off x="369651" y="758758"/>
            <a:ext cx="11225719" cy="5758774"/>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b="1">
                <a:solidFill>
                  <a:srgbClr val="F3B9B4"/>
                </a:solidFill>
                <a:latin typeface="Times New Roman"/>
                <a:ea typeface="Times New Roman"/>
                <a:cs typeface="Times New Roman"/>
                <a:sym typeface="Times New Roman"/>
              </a:rPr>
              <a:t>Java SE</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Java SE's API provides the core functionality of the Java programming language. </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It defines everything from the basic types and objects of the Java programming language to high-level classes that are used for </a:t>
            </a:r>
            <a:r>
              <a:rPr lang="en-IN" sz="2600" b="1">
                <a:solidFill>
                  <a:srgbClr val="F3B9B4"/>
                </a:solidFill>
                <a:latin typeface="Times New Roman"/>
                <a:ea typeface="Times New Roman"/>
                <a:cs typeface="Times New Roman"/>
                <a:sym typeface="Times New Roman"/>
              </a:rPr>
              <a:t>networking, security, database access, graphical user interface (GUI) development.</a:t>
            </a:r>
            <a:endParaRPr sz="2600">
              <a:latin typeface="Times New Roman"/>
              <a:ea typeface="Times New Roman"/>
              <a:cs typeface="Times New Roman"/>
              <a:sym typeface="Times New Roman"/>
            </a:endParaRPr>
          </a:p>
          <a:p>
            <a:pPr marL="0" lvl="0" indent="0" algn="just" rtl="0">
              <a:spcBef>
                <a:spcPts val="1000"/>
              </a:spcBef>
              <a:spcAft>
                <a:spcPts val="0"/>
              </a:spcAft>
              <a:buSzPts val="3000"/>
              <a:buNone/>
            </a:pPr>
            <a:r>
              <a:rPr lang="en-IN" sz="3000" b="1">
                <a:solidFill>
                  <a:srgbClr val="F3B9B4"/>
                </a:solidFill>
                <a:latin typeface="Times New Roman"/>
                <a:ea typeface="Times New Roman"/>
                <a:cs typeface="Times New Roman"/>
                <a:sym typeface="Times New Roman"/>
              </a:rPr>
              <a:t>Java EE</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The Java EE platform is built on top of the Java SE platform. </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Java EE provides an API and runtime environment for developing and running </a:t>
            </a:r>
            <a:r>
              <a:rPr lang="en-IN" sz="2600" b="1">
                <a:solidFill>
                  <a:srgbClr val="F3B9B4"/>
                </a:solidFill>
                <a:latin typeface="Times New Roman"/>
                <a:ea typeface="Times New Roman"/>
                <a:cs typeface="Times New Roman"/>
                <a:sym typeface="Times New Roman"/>
              </a:rPr>
              <a:t>large-scal</a:t>
            </a:r>
            <a:r>
              <a:rPr lang="en-IN" sz="2600">
                <a:solidFill>
                  <a:srgbClr val="F3B9B4"/>
                </a:solidFill>
                <a:latin typeface="Times New Roman"/>
                <a:ea typeface="Times New Roman"/>
                <a:cs typeface="Times New Roman"/>
                <a:sym typeface="Times New Roman"/>
              </a:rPr>
              <a:t>e applications.</a:t>
            </a:r>
            <a:endParaRPr sz="2600">
              <a:latin typeface="Times New Roman"/>
              <a:ea typeface="Times New Roman"/>
              <a:cs typeface="Times New Roman"/>
              <a:sym typeface="Times New Roman"/>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2"/>
          <p:cNvSpPr txBox="1">
            <a:spLocks noGrp="1"/>
          </p:cNvSpPr>
          <p:nvPr>
            <p:ph type="body" idx="1"/>
          </p:nvPr>
        </p:nvSpPr>
        <p:spPr>
          <a:xfrm>
            <a:off x="447473" y="778213"/>
            <a:ext cx="11361906" cy="5428034"/>
          </a:xfrm>
          <a:prstGeom prst="rect">
            <a:avLst/>
          </a:prstGeom>
          <a:noFill/>
          <a:ln>
            <a:noFill/>
          </a:ln>
        </p:spPr>
        <p:txBody>
          <a:bodyPr spcFirstLastPara="1" wrap="square" lIns="91425" tIns="45700" rIns="91425" bIns="45700" anchor="ctr" anchorCtr="0">
            <a:noAutofit/>
          </a:bodyPr>
          <a:lstStyle/>
          <a:p>
            <a:pPr marL="285750" lvl="0" indent="-107950" algn="just" rtl="0">
              <a:spcBef>
                <a:spcPts val="0"/>
              </a:spcBef>
              <a:spcAft>
                <a:spcPts val="0"/>
              </a:spcAft>
              <a:buSzPts val="2800"/>
              <a:buNone/>
            </a:pPr>
            <a:endParaRPr sz="2800">
              <a:latin typeface="Times New Roman"/>
              <a:ea typeface="Times New Roman"/>
              <a:cs typeface="Times New Roman"/>
              <a:sym typeface="Times New Roman"/>
            </a:endParaRPr>
          </a:p>
          <a:p>
            <a:pPr marL="0" lvl="0" indent="0" algn="just"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Java ME</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The Java ME platform provides an API and a small-footprint virtual machine for running Java programming language applications on small devices, like </a:t>
            </a:r>
            <a:r>
              <a:rPr lang="en-IN" sz="2800" b="1">
                <a:solidFill>
                  <a:srgbClr val="F3B9B4"/>
                </a:solidFill>
                <a:latin typeface="Times New Roman"/>
                <a:ea typeface="Times New Roman"/>
                <a:cs typeface="Times New Roman"/>
                <a:sym typeface="Times New Roman"/>
              </a:rPr>
              <a:t>cellular phones</a:t>
            </a:r>
            <a:r>
              <a:rPr lang="en-IN" sz="2800">
                <a:latin typeface="Times New Roman"/>
                <a:ea typeface="Times New Roman"/>
                <a:cs typeface="Times New Roman"/>
                <a:sym typeface="Times New Roman"/>
              </a:rPr>
              <a:t>. </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The API is a subset of the Java SE API, along with special class libraries useful for small device application development. </a:t>
            </a:r>
            <a:endParaRPr/>
          </a:p>
          <a:p>
            <a:pPr marL="742950" lvl="1"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0" lvl="0" indent="0" algn="just" rtl="0">
              <a:spcBef>
                <a:spcPts val="1000"/>
              </a:spcBef>
              <a:spcAft>
                <a:spcPts val="0"/>
              </a:spcAft>
              <a:buSzPts val="2800"/>
              <a:buNone/>
            </a:pPr>
            <a:r>
              <a:rPr lang="en-IN" sz="2800" b="1">
                <a:solidFill>
                  <a:srgbClr val="F3B9B4"/>
                </a:solidFill>
                <a:latin typeface="Times New Roman"/>
                <a:ea typeface="Times New Roman"/>
                <a:cs typeface="Times New Roman"/>
                <a:sym typeface="Times New Roman"/>
              </a:rPr>
              <a:t>JavaFX</a:t>
            </a:r>
            <a:endParaRPr/>
          </a:p>
          <a:p>
            <a:pPr marL="742950" lvl="1" indent="-285750" algn="just" rtl="0">
              <a:spcBef>
                <a:spcPts val="1000"/>
              </a:spcBef>
              <a:spcAft>
                <a:spcPts val="0"/>
              </a:spcAft>
              <a:buSzPts val="2800"/>
              <a:buChar char="•"/>
            </a:pPr>
            <a:r>
              <a:rPr lang="en-IN" sz="2800">
                <a:latin typeface="Times New Roman"/>
                <a:ea typeface="Times New Roman"/>
                <a:cs typeface="Times New Roman"/>
                <a:sym typeface="Times New Roman"/>
              </a:rPr>
              <a:t>JavaFX is a platform for creating </a:t>
            </a:r>
            <a:r>
              <a:rPr lang="en-IN" sz="2800" b="1">
                <a:solidFill>
                  <a:srgbClr val="F3B9B4"/>
                </a:solidFill>
                <a:latin typeface="Times New Roman"/>
                <a:ea typeface="Times New Roman"/>
                <a:cs typeface="Times New Roman"/>
                <a:sym typeface="Times New Roman"/>
              </a:rPr>
              <a:t>rich internet applications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3"/>
          <p:cNvSpPr txBox="1">
            <a:spLocks noGrp="1"/>
          </p:cNvSpPr>
          <p:nvPr>
            <p:ph type="title"/>
          </p:nvPr>
        </p:nvSpPr>
        <p:spPr>
          <a:xfrm>
            <a:off x="685801" y="259406"/>
            <a:ext cx="10617739" cy="84954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3B9B4"/>
              </a:buClr>
              <a:buSzPts val="3600"/>
              <a:buFont typeface="Times New Roman"/>
              <a:buNone/>
            </a:pPr>
            <a:r>
              <a:rPr lang="en-IN" b="1">
                <a:solidFill>
                  <a:srgbClr val="F3B9B4"/>
                </a:solidFill>
                <a:latin typeface="Times New Roman"/>
                <a:ea typeface="Times New Roman"/>
                <a:cs typeface="Times New Roman"/>
                <a:sym typeface="Times New Roman"/>
              </a:rPr>
              <a:t>JAVA VIRTUAL MACHINE</a:t>
            </a:r>
            <a:endParaRPr b="1">
              <a:solidFill>
                <a:srgbClr val="F3B9B4"/>
              </a:solidFill>
              <a:latin typeface="Times New Roman"/>
              <a:ea typeface="Times New Roman"/>
              <a:cs typeface="Times New Roman"/>
              <a:sym typeface="Times New Roman"/>
            </a:endParaRPr>
          </a:p>
        </p:txBody>
      </p:sp>
      <p:sp>
        <p:nvSpPr>
          <p:cNvPr id="666" name="Google Shape;666;p103"/>
          <p:cNvSpPr txBox="1">
            <a:spLocks noGrp="1"/>
          </p:cNvSpPr>
          <p:nvPr>
            <p:ph type="body" idx="1"/>
          </p:nvPr>
        </p:nvSpPr>
        <p:spPr>
          <a:xfrm>
            <a:off x="685801" y="1264596"/>
            <a:ext cx="11084667" cy="5038927"/>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3000"/>
              <a:buChar char="•"/>
            </a:pPr>
            <a:r>
              <a:rPr lang="en-IN" sz="3000">
                <a:latin typeface="Times New Roman"/>
                <a:ea typeface="Times New Roman"/>
                <a:cs typeface="Times New Roman"/>
                <a:sym typeface="Times New Roman"/>
              </a:rPr>
              <a:t>JVM is the engine that drives the Java code.</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When we </a:t>
            </a:r>
            <a:r>
              <a:rPr lang="en-IN" sz="2800">
                <a:solidFill>
                  <a:srgbClr val="F3B9B4"/>
                </a:solidFill>
                <a:latin typeface="Times New Roman"/>
                <a:ea typeface="Times New Roman"/>
                <a:cs typeface="Times New Roman"/>
                <a:sym typeface="Times New Roman"/>
              </a:rPr>
              <a:t>compile a Java</a:t>
            </a:r>
            <a:r>
              <a:rPr lang="en-IN" sz="2800">
                <a:latin typeface="Times New Roman"/>
                <a:ea typeface="Times New Roman"/>
                <a:cs typeface="Times New Roman"/>
                <a:sym typeface="Times New Roman"/>
              </a:rPr>
              <a:t> program, then </a:t>
            </a:r>
            <a:r>
              <a:rPr lang="en-IN" sz="2800">
                <a:solidFill>
                  <a:srgbClr val="F3B9B4"/>
                </a:solidFill>
                <a:latin typeface="Times New Roman"/>
                <a:ea typeface="Times New Roman"/>
                <a:cs typeface="Times New Roman"/>
                <a:sym typeface="Times New Roman"/>
              </a:rPr>
              <a:t>bytecode</a:t>
            </a:r>
            <a:r>
              <a:rPr lang="en-IN" sz="2800">
                <a:latin typeface="Times New Roman"/>
                <a:ea typeface="Times New Roman"/>
                <a:cs typeface="Times New Roman"/>
                <a:sym typeface="Times New Roman"/>
              </a:rPr>
              <a:t> is generated. </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Bytecode is the </a:t>
            </a:r>
            <a:r>
              <a:rPr lang="en-IN" sz="2800">
                <a:solidFill>
                  <a:srgbClr val="F3B9B4"/>
                </a:solidFill>
                <a:latin typeface="Times New Roman"/>
                <a:ea typeface="Times New Roman"/>
                <a:cs typeface="Times New Roman"/>
                <a:sym typeface="Times New Roman"/>
              </a:rPr>
              <a:t>source code that can be used to run </a:t>
            </a:r>
            <a:r>
              <a:rPr lang="en-IN" sz="2800">
                <a:latin typeface="Times New Roman"/>
                <a:ea typeface="Times New Roman"/>
                <a:cs typeface="Times New Roman"/>
                <a:sym typeface="Times New Roman"/>
              </a:rPr>
              <a:t>on any platform.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Bytecode is an </a:t>
            </a:r>
            <a:r>
              <a:rPr lang="en-IN" sz="2800">
                <a:solidFill>
                  <a:srgbClr val="F3B9B4"/>
                </a:solidFill>
                <a:latin typeface="Times New Roman"/>
                <a:ea typeface="Times New Roman"/>
                <a:cs typeface="Times New Roman"/>
                <a:sym typeface="Times New Roman"/>
              </a:rPr>
              <a:t>intermediary language</a:t>
            </a:r>
            <a:r>
              <a:rPr lang="en-IN" sz="2800">
                <a:latin typeface="Times New Roman"/>
                <a:ea typeface="Times New Roman"/>
                <a:cs typeface="Times New Roman"/>
                <a:sym typeface="Times New Roman"/>
              </a:rPr>
              <a:t> between Java source and the host system.</a:t>
            </a:r>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It is the medium which compiles </a:t>
            </a:r>
            <a:r>
              <a:rPr lang="en-IN" sz="2800">
                <a:solidFill>
                  <a:srgbClr val="F3B9B4"/>
                </a:solidFill>
                <a:latin typeface="Times New Roman"/>
                <a:ea typeface="Times New Roman"/>
                <a:cs typeface="Times New Roman"/>
                <a:sym typeface="Times New Roman"/>
              </a:rPr>
              <a:t>Java code to bytecode </a:t>
            </a:r>
            <a:r>
              <a:rPr lang="en-IN" sz="2800">
                <a:latin typeface="Times New Roman"/>
                <a:ea typeface="Times New Roman"/>
                <a:cs typeface="Times New Roman"/>
                <a:sym typeface="Times New Roman"/>
              </a:rPr>
              <a:t>which gets interpreted on a different machine and hence it makes it </a:t>
            </a:r>
            <a:r>
              <a:rPr lang="en-IN" sz="2800">
                <a:solidFill>
                  <a:srgbClr val="F3B9B4"/>
                </a:solidFill>
                <a:latin typeface="Times New Roman"/>
                <a:ea typeface="Times New Roman"/>
                <a:cs typeface="Times New Roman"/>
                <a:sym typeface="Times New Roman"/>
              </a:rPr>
              <a:t>Platform/Operating system independent</a:t>
            </a:r>
            <a:r>
              <a:rPr lang="en-IN" sz="2800">
                <a:latin typeface="Times New Roman"/>
                <a:ea typeface="Times New Roman"/>
                <a:cs typeface="Times New Roman"/>
                <a:sym typeface="Times New Roman"/>
              </a:rPr>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670"/>
        <p:cNvGrpSpPr/>
        <p:nvPr/>
      </p:nvGrpSpPr>
      <p:grpSpPr>
        <a:xfrm>
          <a:off x="0" y="0"/>
          <a:ext cx="0" cy="0"/>
          <a:chOff x="0" y="0"/>
          <a:chExt cx="0" cy="0"/>
        </a:xfrm>
      </p:grpSpPr>
      <p:sp>
        <p:nvSpPr>
          <p:cNvPr id="671" name="Google Shape;671;p104"/>
          <p:cNvSpPr txBox="1">
            <a:spLocks noGrp="1"/>
          </p:cNvSpPr>
          <p:nvPr>
            <p:ph type="title"/>
          </p:nvPr>
        </p:nvSpPr>
        <p:spPr>
          <a:xfrm>
            <a:off x="685801" y="0"/>
            <a:ext cx="10131425" cy="8846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ED7F2"/>
              </a:buClr>
              <a:buSzPts val="3600"/>
              <a:buFont typeface="Calibri"/>
              <a:buNone/>
            </a:pPr>
            <a:r>
              <a:rPr lang="en-IN">
                <a:solidFill>
                  <a:srgbClr val="EED7F2"/>
                </a:solidFill>
              </a:rPr>
              <a:t>COMPILATION </a:t>
            </a:r>
            <a:endParaRPr/>
          </a:p>
        </p:txBody>
      </p:sp>
      <p:graphicFrame>
        <p:nvGraphicFramePr>
          <p:cNvPr id="672" name="Google Shape;672;p104"/>
          <p:cNvGraphicFramePr/>
          <p:nvPr/>
        </p:nvGraphicFramePr>
        <p:xfrm>
          <a:off x="685801" y="719665"/>
          <a:ext cx="3000000" cy="3000000"/>
        </p:xfrm>
        <a:graphic>
          <a:graphicData uri="http://schemas.openxmlformats.org/drawingml/2006/table">
            <a:tbl>
              <a:tblPr firstRow="1" bandRow="1">
                <a:noFill/>
                <a:tableStyleId>{585262F8-918B-41B2-825C-89CDF2CDCB1B}</a:tableStyleId>
              </a:tblPr>
              <a:tblGrid>
                <a:gridCol w="4287650">
                  <a:extLst>
                    <a:ext uri="{9D8B030D-6E8A-4147-A177-3AD203B41FA5}">
                      <a16:colId xmlns:a16="http://schemas.microsoft.com/office/drawing/2014/main" val="20000"/>
                    </a:ext>
                  </a:extLst>
                </a:gridCol>
                <a:gridCol w="6167000">
                  <a:extLst>
                    <a:ext uri="{9D8B030D-6E8A-4147-A177-3AD203B41FA5}">
                      <a16:colId xmlns:a16="http://schemas.microsoft.com/office/drawing/2014/main" val="20001"/>
                    </a:ext>
                  </a:extLst>
                </a:gridCol>
              </a:tblGrid>
              <a:tr h="783850">
                <a:tc>
                  <a:txBody>
                    <a:bodyPr/>
                    <a:lstStyle/>
                    <a:p>
                      <a:pPr marL="0" marR="0" lvl="0" indent="0" algn="ctr" rtl="0">
                        <a:spcBef>
                          <a:spcPts val="0"/>
                        </a:spcBef>
                        <a:spcAft>
                          <a:spcPts val="0"/>
                        </a:spcAft>
                        <a:buNone/>
                      </a:pPr>
                      <a:r>
                        <a:rPr lang="en-IN" sz="2800">
                          <a:latin typeface="Times New Roman"/>
                          <a:ea typeface="Times New Roman"/>
                          <a:cs typeface="Times New Roman"/>
                          <a:sym typeface="Times New Roman"/>
                        </a:rPr>
                        <a:t>Non-Java</a:t>
                      </a:r>
                      <a:endParaRPr/>
                    </a:p>
                  </a:txBody>
                  <a:tcPr marL="91450" marR="91450" marT="45725" marB="45725" anchor="ctr"/>
                </a:tc>
                <a:tc>
                  <a:txBody>
                    <a:bodyPr/>
                    <a:lstStyle/>
                    <a:p>
                      <a:pPr marL="0" marR="0" lvl="0" indent="0" algn="ctr" rtl="0">
                        <a:spcBef>
                          <a:spcPts val="0"/>
                        </a:spcBef>
                        <a:spcAft>
                          <a:spcPts val="0"/>
                        </a:spcAft>
                        <a:buNone/>
                      </a:pPr>
                      <a:r>
                        <a:rPr lang="en-IN" sz="2800">
                          <a:latin typeface="Times New Roman"/>
                          <a:ea typeface="Times New Roman"/>
                          <a:cs typeface="Times New Roman"/>
                          <a:sym typeface="Times New Roman"/>
                        </a:rPr>
                        <a:t>Java</a:t>
                      </a:r>
                      <a:endParaRPr/>
                    </a:p>
                  </a:txBody>
                  <a:tcPr marL="91450" marR="91450" marT="45725" marB="45725" anchor="ctr"/>
                </a:tc>
                <a:extLst>
                  <a:ext uri="{0D108BD9-81ED-4DB2-BD59-A6C34878D82A}">
                    <a16:rowId xmlns:a16="http://schemas.microsoft.com/office/drawing/2014/main" val="10000"/>
                  </a:ext>
                </a:extLst>
              </a:tr>
              <a:tr h="4785775">
                <a:tc>
                  <a:txBody>
                    <a:bodyPr/>
                    <a:lstStyle/>
                    <a:p>
                      <a:pPr marL="0" marR="0" lvl="0" indent="0" algn="ctr" rtl="0">
                        <a:spcBef>
                          <a:spcPts val="0"/>
                        </a:spcBef>
                        <a:spcAft>
                          <a:spcPts val="0"/>
                        </a:spcAft>
                        <a:buNone/>
                      </a:pPr>
                      <a:endParaRPr sz="2800">
                        <a:latin typeface="Times New Roman"/>
                        <a:ea typeface="Times New Roman"/>
                        <a:cs typeface="Times New Roman"/>
                        <a:sym typeface="Times New Roman"/>
                      </a:endParaRPr>
                    </a:p>
                  </a:txBody>
                  <a:tcPr marL="91450" marR="91450" marT="45725" marB="45725" anchor="ctr"/>
                </a:tc>
                <a:tc>
                  <a:txBody>
                    <a:bodyPr/>
                    <a:lstStyle/>
                    <a:p>
                      <a:pPr marL="0" marR="0" lvl="0" indent="0" algn="ctr" rtl="0">
                        <a:spcBef>
                          <a:spcPts val="0"/>
                        </a:spcBef>
                        <a:spcAft>
                          <a:spcPts val="0"/>
                        </a:spcAft>
                        <a:buNone/>
                      </a:pPr>
                      <a:endParaRPr sz="2800">
                        <a:latin typeface="Times New Roman"/>
                        <a:ea typeface="Times New Roman"/>
                        <a:cs typeface="Times New Roman"/>
                        <a:sym typeface="Times New Roman"/>
                      </a:endParaRPr>
                    </a:p>
                  </a:txBody>
                  <a:tcPr marL="91450" marR="91450" marT="45725" marB="45725" anchor="ctr"/>
                </a:tc>
                <a:extLst>
                  <a:ext uri="{0D108BD9-81ED-4DB2-BD59-A6C34878D82A}">
                    <a16:rowId xmlns:a16="http://schemas.microsoft.com/office/drawing/2014/main" val="10001"/>
                  </a:ext>
                </a:extLst>
              </a:tr>
            </a:tbl>
          </a:graphicData>
        </a:graphic>
      </p:graphicFrame>
      <p:pic>
        <p:nvPicPr>
          <p:cNvPr id="673" name="Google Shape;673;p104"/>
          <p:cNvPicPr preferRelativeResize="0">
            <a:picLocks noGrp="1"/>
          </p:cNvPicPr>
          <p:nvPr>
            <p:ph type="body" idx="1"/>
          </p:nvPr>
        </p:nvPicPr>
        <p:blipFill rotWithShape="1">
          <a:blip r:embed="rId3">
            <a:alphaModFix/>
          </a:blip>
          <a:srcRect/>
          <a:stretch/>
        </p:blipFill>
        <p:spPr>
          <a:xfrm>
            <a:off x="5263953" y="2107581"/>
            <a:ext cx="5039775" cy="3237571"/>
          </a:xfrm>
          <a:prstGeom prst="rect">
            <a:avLst/>
          </a:prstGeom>
          <a:noFill/>
          <a:ln>
            <a:noFill/>
          </a:ln>
        </p:spPr>
      </p:pic>
      <p:pic>
        <p:nvPicPr>
          <p:cNvPr id="674" name="Google Shape;674;p104"/>
          <p:cNvPicPr preferRelativeResize="0"/>
          <p:nvPr/>
        </p:nvPicPr>
        <p:blipFill rotWithShape="1">
          <a:blip r:embed="rId4">
            <a:alphaModFix/>
          </a:blip>
          <a:srcRect/>
          <a:stretch/>
        </p:blipFill>
        <p:spPr>
          <a:xfrm>
            <a:off x="1099816" y="2241395"/>
            <a:ext cx="3639453" cy="28101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105" descr="Diagram of JVM"/>
          <p:cNvPicPr preferRelativeResize="0">
            <a:picLocks noGrp="1"/>
          </p:cNvPicPr>
          <p:nvPr>
            <p:ph type="body" idx="1"/>
          </p:nvPr>
        </p:nvPicPr>
        <p:blipFill rotWithShape="1">
          <a:blip r:embed="rId3">
            <a:alphaModFix/>
          </a:blip>
          <a:srcRect/>
          <a:stretch/>
        </p:blipFill>
        <p:spPr>
          <a:xfrm>
            <a:off x="0" y="0"/>
            <a:ext cx="8046180" cy="5164392"/>
          </a:xfrm>
          <a:prstGeom prst="rect">
            <a:avLst/>
          </a:prstGeom>
          <a:noFill/>
          <a:ln>
            <a:noFill/>
          </a:ln>
        </p:spPr>
      </p:pic>
      <p:sp>
        <p:nvSpPr>
          <p:cNvPr id="680" name="Google Shape;680;p105"/>
          <p:cNvSpPr/>
          <p:nvPr/>
        </p:nvSpPr>
        <p:spPr>
          <a:xfrm>
            <a:off x="8046180" y="612844"/>
            <a:ext cx="3957752" cy="5632311"/>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JVM generates a .class(Bytecode) file</a:t>
            </a:r>
            <a:endParaRPr/>
          </a:p>
          <a:p>
            <a:pPr marL="342900" marR="0" lvl="0" indent="-190500" algn="just" rtl="0">
              <a:spcBef>
                <a:spcPts val="0"/>
              </a:spcBef>
              <a:spcAft>
                <a:spcPts val="0"/>
              </a:spcAft>
              <a:buClr>
                <a:schemeClr val="lt1"/>
              </a:buClr>
              <a:buSzPts val="2400"/>
              <a:buFont typeface="Arial"/>
              <a:buNone/>
            </a:pPr>
            <a:endParaRPr sz="2400" b="0" i="0" u="none" strike="noStrike" cap="none">
              <a:solidFill>
                <a:srgbClr val="F3B9B4"/>
              </a:solidFill>
              <a:latin typeface="Times"/>
              <a:ea typeface="Times"/>
              <a:cs typeface="Times"/>
              <a:sym typeface="Times"/>
            </a:endParaRPr>
          </a:p>
          <a:p>
            <a:pPr marL="342900" marR="0" lvl="0" indent="-342900" algn="just"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file can be run in any OS</a:t>
            </a:r>
            <a:endParaRPr/>
          </a:p>
          <a:p>
            <a:pPr marL="342900" marR="0" lvl="0" indent="-190500" algn="just" rtl="0">
              <a:spcBef>
                <a:spcPts val="0"/>
              </a:spcBef>
              <a:spcAft>
                <a:spcPts val="0"/>
              </a:spcAft>
              <a:buClr>
                <a:schemeClr val="lt1"/>
              </a:buClr>
              <a:buSzPts val="2400"/>
              <a:buFont typeface="Arial"/>
              <a:buNone/>
            </a:pPr>
            <a:endParaRPr sz="2400" b="0" i="0" u="none" strike="noStrike" cap="none">
              <a:solidFill>
                <a:srgbClr val="F3B9B4"/>
              </a:solidFill>
              <a:latin typeface="Times"/>
              <a:ea typeface="Times"/>
              <a:cs typeface="Times"/>
              <a:sym typeface="Times"/>
            </a:endParaRPr>
          </a:p>
          <a:p>
            <a:pPr marL="342900" marR="0" lvl="0" indent="-342900" algn="just"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JVM should have in OS because JVM is platform dependent</a:t>
            </a:r>
            <a:endParaRPr/>
          </a:p>
          <a:p>
            <a:pPr marL="0" marR="0" lvl="0" indent="0" algn="just" rtl="0">
              <a:spcBef>
                <a:spcPts val="0"/>
              </a:spcBef>
              <a:spcAft>
                <a:spcPts val="0"/>
              </a:spcAft>
              <a:buNone/>
            </a:pPr>
            <a:endParaRPr sz="2400" b="0" i="0" u="none" strike="noStrike" cap="none">
              <a:solidFill>
                <a:srgbClr val="F3B9B4"/>
              </a:solidFill>
              <a:latin typeface="Times"/>
              <a:ea typeface="Times"/>
              <a:cs typeface="Times"/>
              <a:sym typeface="Times"/>
            </a:endParaRPr>
          </a:p>
          <a:p>
            <a:pPr marL="0" marR="0" lvl="0" indent="0" algn="just" rtl="0">
              <a:spcBef>
                <a:spcPts val="0"/>
              </a:spcBef>
              <a:spcAft>
                <a:spcPts val="0"/>
              </a:spcAft>
              <a:buNone/>
            </a:pPr>
            <a:endParaRPr sz="2400" b="0" i="0" u="none" strike="noStrike" cap="none">
              <a:solidFill>
                <a:srgbClr val="F3B9B4"/>
              </a:solidFill>
              <a:latin typeface="Times"/>
              <a:ea typeface="Times"/>
              <a:cs typeface="Times"/>
              <a:sym typeface="Times"/>
            </a:endParaRPr>
          </a:p>
          <a:p>
            <a:pPr marL="285750" marR="0" lvl="0" indent="-285750" algn="l"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Reading Bytecode</a:t>
            </a:r>
            <a:endParaRPr/>
          </a:p>
          <a:p>
            <a:pPr marL="285750" marR="0" lvl="0" indent="-285750" algn="l"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Verifying bytecode</a:t>
            </a:r>
            <a:endParaRPr/>
          </a:p>
          <a:p>
            <a:pPr marL="285750" marR="0" lvl="0" indent="-285750" algn="l" rtl="0">
              <a:spcBef>
                <a:spcPts val="0"/>
              </a:spcBef>
              <a:spcAft>
                <a:spcPts val="0"/>
              </a:spcAft>
              <a:buClr>
                <a:srgbClr val="F3B9B4"/>
              </a:buClr>
              <a:buSzPts val="2400"/>
              <a:buFont typeface="Arial"/>
              <a:buChar char="•"/>
            </a:pPr>
            <a:r>
              <a:rPr lang="en-IN" sz="2400" b="0" i="0" u="none" strike="noStrike" cap="none">
                <a:solidFill>
                  <a:srgbClr val="F3B9B4"/>
                </a:solidFill>
                <a:latin typeface="Times"/>
                <a:ea typeface="Times"/>
                <a:cs typeface="Times"/>
                <a:sym typeface="Times"/>
              </a:rPr>
              <a:t>Linking the code with the library</a:t>
            </a:r>
            <a:endParaRPr/>
          </a:p>
          <a:p>
            <a:pPr marL="342900" marR="0" lvl="0" indent="-190500" algn="just" rtl="0">
              <a:spcBef>
                <a:spcPts val="0"/>
              </a:spcBef>
              <a:spcAft>
                <a:spcPts val="0"/>
              </a:spcAft>
              <a:buClr>
                <a:schemeClr val="lt1"/>
              </a:buClr>
              <a:buSzPts val="2400"/>
              <a:buFont typeface="Arial"/>
              <a:buNone/>
            </a:pPr>
            <a:endParaRPr sz="2400" b="0" i="0" u="none" strike="noStrike" cap="none">
              <a:solidFill>
                <a:srgbClr val="EED7F2"/>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body" idx="1"/>
          </p:nvPr>
        </p:nvSpPr>
        <p:spPr>
          <a:xfrm>
            <a:off x="316149" y="864140"/>
            <a:ext cx="11532139" cy="5692303"/>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JVM is the main component of Java architecture, and it is the part of the </a:t>
            </a:r>
            <a:r>
              <a:rPr lang="en-IN" sz="2800" b="1">
                <a:solidFill>
                  <a:srgbClr val="EED7F2"/>
                </a:solidFill>
                <a:latin typeface="Times New Roman"/>
                <a:ea typeface="Times New Roman"/>
                <a:cs typeface="Times New Roman"/>
                <a:sym typeface="Times New Roman"/>
              </a:rPr>
              <a:t>JRE (</a:t>
            </a:r>
            <a:r>
              <a:rPr lang="en-IN" sz="2800" b="1">
                <a:solidFill>
                  <a:srgbClr val="F3B9B4"/>
                </a:solidFill>
                <a:latin typeface="Times New Roman"/>
                <a:ea typeface="Times New Roman"/>
                <a:cs typeface="Times New Roman"/>
                <a:sym typeface="Times New Roman"/>
              </a:rPr>
              <a:t>Java Runtime Environment</a:t>
            </a:r>
            <a:r>
              <a:rPr lang="en-IN" sz="2800" b="1">
                <a:solidFill>
                  <a:srgbClr val="EED7F2"/>
                </a:solidFill>
                <a:latin typeface="Times New Roman"/>
                <a:ea typeface="Times New Roman"/>
                <a:cs typeface="Times New Roman"/>
                <a:sym typeface="Times New Roman"/>
              </a:rPr>
              <a:t>)</a:t>
            </a:r>
            <a:endParaRPr/>
          </a:p>
          <a:p>
            <a:pPr marL="285750" lvl="0" indent="-107950" algn="just" rtl="0">
              <a:spcBef>
                <a:spcPts val="1000"/>
              </a:spcBef>
              <a:spcAft>
                <a:spcPts val="0"/>
              </a:spcAft>
              <a:buSzPts val="2800"/>
              <a:buNone/>
            </a:pPr>
            <a:endParaRPr sz="2800" b="1">
              <a:solidFill>
                <a:srgbClr val="EED7F2"/>
              </a:solidFill>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A program of JVM is written in </a:t>
            </a:r>
            <a:r>
              <a:rPr lang="en-IN" sz="2800">
                <a:solidFill>
                  <a:srgbClr val="F3B9B4"/>
                </a:solidFill>
                <a:latin typeface="Times New Roman"/>
                <a:ea typeface="Times New Roman"/>
                <a:cs typeface="Times New Roman"/>
                <a:sym typeface="Times New Roman"/>
              </a:rPr>
              <a:t>C Programming Langu</a:t>
            </a:r>
            <a:r>
              <a:rPr lang="en-IN" sz="2800">
                <a:latin typeface="Times New Roman"/>
                <a:ea typeface="Times New Roman"/>
                <a:cs typeface="Times New Roman"/>
                <a:sym typeface="Times New Roman"/>
              </a:rPr>
              <a:t>age, and JVM is </a:t>
            </a:r>
            <a:r>
              <a:rPr lang="en-IN" sz="2800">
                <a:solidFill>
                  <a:srgbClr val="F3B9B4"/>
                </a:solidFill>
                <a:latin typeface="Times New Roman"/>
                <a:ea typeface="Times New Roman"/>
                <a:cs typeface="Times New Roman"/>
                <a:sym typeface="Times New Roman"/>
              </a:rPr>
              <a:t>Operating System dependent</a:t>
            </a:r>
            <a:endParaRPr sz="2800">
              <a:latin typeface="Times New Roman"/>
              <a:ea typeface="Times New Roman"/>
              <a:cs typeface="Times New Roman"/>
              <a:sym typeface="Times New Roman"/>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JVM is responsible for allocating the necessary memory needed by the Java program</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JVM is responsible for deallocating memory space</a:t>
            </a:r>
            <a:endParaRPr/>
          </a:p>
          <a:p>
            <a:pPr marL="285750" lvl="0" indent="-171450" algn="l" rtl="0">
              <a:spcBef>
                <a:spcPts val="1000"/>
              </a:spcBef>
              <a:spcAft>
                <a:spcPts val="0"/>
              </a:spcAft>
              <a:buSzPts val="1800"/>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7"/>
          <p:cNvSpPr txBox="1">
            <a:spLocks noGrp="1"/>
          </p:cNvSpPr>
          <p:nvPr>
            <p:ph type="title"/>
          </p:nvPr>
        </p:nvSpPr>
        <p:spPr>
          <a:xfrm>
            <a:off x="335605" y="47296"/>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3B9B4"/>
              </a:buClr>
              <a:buSzPts val="3600"/>
              <a:buFont typeface="Times New Roman"/>
              <a:buNone/>
            </a:pPr>
            <a:r>
              <a:rPr lang="en-IN" b="1">
                <a:solidFill>
                  <a:srgbClr val="F3B9B4"/>
                </a:solidFill>
                <a:latin typeface="Times New Roman"/>
                <a:ea typeface="Times New Roman"/>
                <a:cs typeface="Times New Roman"/>
                <a:sym typeface="Times New Roman"/>
              </a:rPr>
              <a:t>JDK (JAVA DEVELOPMENT KIT)</a:t>
            </a:r>
            <a:endParaRPr/>
          </a:p>
        </p:txBody>
      </p:sp>
      <p:sp>
        <p:nvSpPr>
          <p:cNvPr id="691" name="Google Shape;691;p107"/>
          <p:cNvSpPr txBox="1">
            <a:spLocks noGrp="1"/>
          </p:cNvSpPr>
          <p:nvPr>
            <p:ph type="body" idx="1"/>
          </p:nvPr>
        </p:nvSpPr>
        <p:spPr>
          <a:xfrm>
            <a:off x="209467" y="5194569"/>
            <a:ext cx="11773065" cy="1479947"/>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400"/>
              <a:buChar char="•"/>
            </a:pPr>
            <a:r>
              <a:rPr lang="en-IN" sz="2400">
                <a:latin typeface="Times New Roman"/>
                <a:ea typeface="Times New Roman"/>
                <a:cs typeface="Times New Roman"/>
                <a:sym typeface="Times New Roman"/>
              </a:rPr>
              <a:t>It is a full-featured development kit. </a:t>
            </a:r>
            <a:endParaRPr/>
          </a:p>
          <a:p>
            <a:pPr marL="285750" lvl="0" indent="-285750" algn="just" rtl="0">
              <a:spcBef>
                <a:spcPts val="1000"/>
              </a:spcBef>
              <a:spcAft>
                <a:spcPts val="0"/>
              </a:spcAft>
              <a:buSzPts val="2400"/>
              <a:buChar char="•"/>
            </a:pPr>
            <a:r>
              <a:rPr lang="en-IN" sz="2400">
                <a:latin typeface="Times New Roman"/>
                <a:ea typeface="Times New Roman"/>
                <a:cs typeface="Times New Roman"/>
                <a:sym typeface="Times New Roman"/>
              </a:rPr>
              <a:t>JDK has each and every development tool that is required for creating powerful java programs.</a:t>
            </a:r>
            <a:endParaRPr sz="2400">
              <a:latin typeface="Times New Roman"/>
              <a:ea typeface="Times New Roman"/>
              <a:cs typeface="Times New Roman"/>
              <a:sym typeface="Times New Roman"/>
            </a:endParaRPr>
          </a:p>
        </p:txBody>
      </p:sp>
      <p:pic>
        <p:nvPicPr>
          <p:cNvPr id="692" name="Google Shape;692;p107"/>
          <p:cNvPicPr preferRelativeResize="0"/>
          <p:nvPr/>
        </p:nvPicPr>
        <p:blipFill rotWithShape="1">
          <a:blip r:embed="rId3">
            <a:alphaModFix/>
          </a:blip>
          <a:srcRect/>
          <a:stretch/>
        </p:blipFill>
        <p:spPr>
          <a:xfrm>
            <a:off x="0" y="1211733"/>
            <a:ext cx="12108670" cy="3788284"/>
          </a:xfrm>
          <a:prstGeom prst="rect">
            <a:avLst/>
          </a:prstGeom>
          <a:noFill/>
          <a:ln>
            <a:noFill/>
          </a:ln>
        </p:spPr>
      </p:pic>
      <p:sp>
        <p:nvSpPr>
          <p:cNvPr id="693" name="Google Shape;693;p107"/>
          <p:cNvSpPr txBox="1"/>
          <p:nvPr/>
        </p:nvSpPr>
        <p:spPr>
          <a:xfrm>
            <a:off x="-77820" y="4630366"/>
            <a:ext cx="2620959"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IN" sz="1800" b="0" i="0" u="none" strike="noStrike" cap="none">
                <a:solidFill>
                  <a:schemeClr val="dk2"/>
                </a:solidFill>
                <a:latin typeface="Times New Roman"/>
                <a:ea typeface="Times New Roman"/>
                <a:cs typeface="Times New Roman"/>
                <a:sym typeface="Times New Roman"/>
              </a:rPr>
              <a:t>Just provides environment</a:t>
            </a:r>
            <a:endParaRPr/>
          </a:p>
        </p:txBody>
      </p:sp>
      <p:sp>
        <p:nvSpPr>
          <p:cNvPr id="694" name="Google Shape;694;p107"/>
          <p:cNvSpPr txBox="1"/>
          <p:nvPr/>
        </p:nvSpPr>
        <p:spPr>
          <a:xfrm>
            <a:off x="2918299" y="4649820"/>
            <a:ext cx="322958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2"/>
                </a:solidFill>
                <a:latin typeface="Times New Roman"/>
                <a:ea typeface="Times New Roman"/>
                <a:cs typeface="Times New Roman"/>
                <a:sym typeface="Times New Roman"/>
              </a:rPr>
              <a:t>To run code</a:t>
            </a:r>
            <a:endParaRPr/>
          </a:p>
        </p:txBody>
      </p:sp>
      <p:sp>
        <p:nvSpPr>
          <p:cNvPr id="695" name="Google Shape;695;p107"/>
          <p:cNvSpPr txBox="1"/>
          <p:nvPr/>
        </p:nvSpPr>
        <p:spPr>
          <a:xfrm>
            <a:off x="6439223" y="4698619"/>
            <a:ext cx="535767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2"/>
                </a:solidFill>
                <a:latin typeface="Times New Roman"/>
                <a:ea typeface="Times New Roman"/>
                <a:cs typeface="Times New Roman"/>
                <a:sym typeface="Times New Roman"/>
              </a:rPr>
              <a:t>To run code + Programming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body" idx="1"/>
          </p:nvPr>
        </p:nvSpPr>
        <p:spPr>
          <a:xfrm>
            <a:off x="520262" y="362607"/>
            <a:ext cx="10736317" cy="6132786"/>
          </a:xfrm>
          <a:prstGeom prst="rect">
            <a:avLst/>
          </a:prstGeom>
          <a:noFill/>
          <a:ln>
            <a:noFill/>
          </a:ln>
        </p:spPr>
        <p:txBody>
          <a:bodyPr spcFirstLastPara="1" wrap="square" lIns="91425" tIns="45700" rIns="91425" bIns="45700" anchor="ctr" anchorCtr="0">
            <a:noAutofit/>
          </a:bodyPr>
          <a:lstStyle/>
          <a:p>
            <a:pPr marL="285750" lvl="0" indent="-285750" algn="just" rtl="0">
              <a:lnSpc>
                <a:spcPct val="90000"/>
              </a:lnSpc>
              <a:spcBef>
                <a:spcPts val="0"/>
              </a:spcBef>
              <a:spcAft>
                <a:spcPts val="0"/>
              </a:spcAft>
              <a:buSzPts val="2800"/>
              <a:buChar char="•"/>
            </a:pPr>
            <a:r>
              <a:rPr lang="en-IN" sz="2800" b="1">
                <a:solidFill>
                  <a:srgbClr val="FFFF00"/>
                </a:solidFill>
                <a:latin typeface="Times New Roman"/>
                <a:ea typeface="Times New Roman"/>
                <a:cs typeface="Times New Roman"/>
                <a:sym typeface="Times New Roman"/>
              </a:rPr>
              <a:t>Top Down Decomposition</a:t>
            </a:r>
            <a:endParaRPr/>
          </a:p>
          <a:p>
            <a:pPr marL="742950" lvl="1"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High level system is decomposed into  more detailed functions</a:t>
            </a:r>
            <a:endParaRPr/>
          </a:p>
          <a:p>
            <a:pPr marL="742950" lvl="1"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Eg- Function : create new_library_member </a:t>
            </a:r>
            <a:endParaRPr/>
          </a:p>
          <a:p>
            <a:pPr marL="1200150" lvl="2"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Assign membership id</a:t>
            </a:r>
            <a:endParaRPr/>
          </a:p>
          <a:p>
            <a:pPr marL="1200150" lvl="2"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 create membership record</a:t>
            </a:r>
            <a:endParaRPr/>
          </a:p>
          <a:p>
            <a:pPr marL="1200150" lvl="2"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Print bill</a:t>
            </a:r>
            <a:endParaRPr/>
          </a:p>
          <a:p>
            <a:pPr marL="285750" lvl="0" indent="-285750" algn="just" rtl="0">
              <a:lnSpc>
                <a:spcPct val="90000"/>
              </a:lnSpc>
              <a:spcBef>
                <a:spcPts val="1000"/>
              </a:spcBef>
              <a:spcAft>
                <a:spcPts val="0"/>
              </a:spcAft>
              <a:buSzPts val="3200"/>
              <a:buChar char="•"/>
            </a:pPr>
            <a:r>
              <a:rPr lang="en-IN" sz="3200">
                <a:latin typeface="Times New Roman"/>
                <a:ea typeface="Times New Roman"/>
                <a:cs typeface="Times New Roman"/>
                <a:sym typeface="Times New Roman"/>
              </a:rPr>
              <a:t> </a:t>
            </a:r>
            <a:r>
              <a:rPr lang="en-IN" sz="2800" b="1">
                <a:solidFill>
                  <a:srgbClr val="FFFF00"/>
                </a:solidFill>
                <a:latin typeface="Times New Roman"/>
                <a:ea typeface="Times New Roman"/>
                <a:cs typeface="Times New Roman"/>
                <a:sym typeface="Times New Roman"/>
              </a:rPr>
              <a:t>Centralised System State</a:t>
            </a:r>
            <a:endParaRPr/>
          </a:p>
          <a:p>
            <a:pPr marL="742950" lvl="1" indent="-285750" algn="just" rtl="0">
              <a:lnSpc>
                <a:spcPct val="90000"/>
              </a:lnSpc>
              <a:spcBef>
                <a:spcPts val="1000"/>
              </a:spcBef>
              <a:spcAft>
                <a:spcPts val="0"/>
              </a:spcAft>
              <a:buSzPts val="2600"/>
              <a:buChar char="•"/>
            </a:pPr>
            <a:r>
              <a:rPr lang="en-IN" sz="2600">
                <a:solidFill>
                  <a:srgbClr val="FFFF00"/>
                </a:solidFill>
                <a:latin typeface="Times New Roman"/>
                <a:ea typeface="Times New Roman"/>
                <a:cs typeface="Times New Roman"/>
                <a:sym typeface="Times New Roman"/>
              </a:rPr>
              <a:t> </a:t>
            </a:r>
            <a:r>
              <a:rPr lang="en-IN" sz="2600">
                <a:latin typeface="Times New Roman"/>
                <a:ea typeface="Times New Roman"/>
                <a:cs typeface="Times New Roman"/>
                <a:sym typeface="Times New Roman"/>
              </a:rPr>
              <a:t>centralised &amp; shared among different functions</a:t>
            </a:r>
            <a:endParaRPr/>
          </a:p>
          <a:p>
            <a:pPr marL="1200150" lvl="2" indent="-2857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Member records is available for reference &amp; updation to several functions</a:t>
            </a:r>
            <a:endParaRPr/>
          </a:p>
          <a:p>
            <a:pPr marL="1543050" lvl="3" indent="-1714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create new_library_member</a:t>
            </a:r>
            <a:endParaRPr sz="2400">
              <a:latin typeface="Times New Roman"/>
              <a:ea typeface="Times New Roman"/>
              <a:cs typeface="Times New Roman"/>
              <a:sym typeface="Times New Roman"/>
            </a:endParaRPr>
          </a:p>
          <a:p>
            <a:pPr marL="1543050" lvl="3" indent="-1714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delete_member</a:t>
            </a:r>
            <a:endParaRPr sz="2400">
              <a:latin typeface="Times New Roman"/>
              <a:ea typeface="Times New Roman"/>
              <a:cs typeface="Times New Roman"/>
              <a:sym typeface="Times New Roman"/>
            </a:endParaRPr>
          </a:p>
          <a:p>
            <a:pPr marL="1543050" lvl="3" indent="-171450" algn="just" rtl="0">
              <a:lnSpc>
                <a:spcPct val="90000"/>
              </a:lnSpc>
              <a:spcBef>
                <a:spcPts val="1000"/>
              </a:spcBef>
              <a:spcAft>
                <a:spcPts val="0"/>
              </a:spcAft>
              <a:buSzPts val="2400"/>
              <a:buChar char="•"/>
            </a:pPr>
            <a:r>
              <a:rPr lang="en-IN" sz="2400">
                <a:latin typeface="Times New Roman"/>
                <a:ea typeface="Times New Roman"/>
                <a:cs typeface="Times New Roman"/>
                <a:sym typeface="Times New Roman"/>
              </a:rPr>
              <a:t>update_member_record</a:t>
            </a:r>
            <a:endParaRPr sz="2200">
              <a:latin typeface="Times New Roman"/>
              <a:ea typeface="Times New Roman"/>
              <a:cs typeface="Times New Roman"/>
              <a:sym typeface="Times New Roman"/>
            </a:endParaRPr>
          </a:p>
          <a:p>
            <a:pPr marL="914400" lvl="2" indent="0" algn="l" rtl="0">
              <a:lnSpc>
                <a:spcPct val="90000"/>
              </a:lnSpc>
              <a:spcBef>
                <a:spcPts val="1000"/>
              </a:spcBef>
              <a:spcAft>
                <a:spcPts val="0"/>
              </a:spcAft>
              <a:buSzPts val="1400"/>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8"/>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701" name="Google Shape;701;p10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90</a:t>
            </a:fld>
            <a:endParaRPr/>
          </a:p>
        </p:txBody>
      </p:sp>
      <p:pic>
        <p:nvPicPr>
          <p:cNvPr id="702" name="Google Shape;702;p108"/>
          <p:cNvPicPr preferRelativeResize="0">
            <a:picLocks noGrp="1"/>
          </p:cNvPicPr>
          <p:nvPr>
            <p:ph type="body" idx="1"/>
          </p:nvPr>
        </p:nvPicPr>
        <p:blipFill rotWithShape="1">
          <a:blip r:embed="rId3">
            <a:alphaModFix/>
          </a:blip>
          <a:srcRect l="3810" t="8378" r="6133" b="21731"/>
          <a:stretch/>
        </p:blipFill>
        <p:spPr>
          <a:xfrm>
            <a:off x="914399" y="817123"/>
            <a:ext cx="10591799" cy="543127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Calibri"/>
              <a:buNone/>
            </a:pPr>
            <a:endParaRPr/>
          </a:p>
        </p:txBody>
      </p:sp>
      <p:sp>
        <p:nvSpPr>
          <p:cNvPr id="708" name="Google Shape;708;p10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91</a:t>
            </a:fld>
            <a:endParaRPr/>
          </a:p>
        </p:txBody>
      </p:sp>
      <p:pic>
        <p:nvPicPr>
          <p:cNvPr id="709" name="Google Shape;709;p109"/>
          <p:cNvPicPr preferRelativeResize="0">
            <a:picLocks noGrp="1"/>
          </p:cNvPicPr>
          <p:nvPr>
            <p:ph type="body" idx="1"/>
          </p:nvPr>
        </p:nvPicPr>
        <p:blipFill rotWithShape="1">
          <a:blip r:embed="rId3">
            <a:alphaModFix/>
          </a:blip>
          <a:srcRect l="3314" t="8015" r="10187" b="22413"/>
          <a:stretch/>
        </p:blipFill>
        <p:spPr>
          <a:xfrm>
            <a:off x="685801" y="389107"/>
            <a:ext cx="11084667" cy="608951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10"/>
          <p:cNvSpPr txBox="1">
            <a:spLocks noGrp="1"/>
          </p:cNvSpPr>
          <p:nvPr>
            <p:ph type="title"/>
          </p:nvPr>
        </p:nvSpPr>
        <p:spPr>
          <a:xfrm>
            <a:off x="685800" y="0"/>
            <a:ext cx="10131425" cy="14562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a:buNone/>
            </a:pPr>
            <a:r>
              <a:rPr lang="en-IN" b="1">
                <a:solidFill>
                  <a:srgbClr val="ED968F"/>
                </a:solidFill>
                <a:latin typeface="Times"/>
                <a:ea typeface="Times"/>
                <a:cs typeface="Times"/>
                <a:sym typeface="Times"/>
              </a:rPr>
              <a:t>JVM VS JRE VS JDK</a:t>
            </a:r>
            <a:endParaRPr>
              <a:solidFill>
                <a:srgbClr val="ED968F"/>
              </a:solidFill>
              <a:latin typeface="Times"/>
              <a:ea typeface="Times"/>
              <a:cs typeface="Times"/>
              <a:sym typeface="Times"/>
            </a:endParaRPr>
          </a:p>
        </p:txBody>
      </p:sp>
      <p:sp>
        <p:nvSpPr>
          <p:cNvPr id="715" name="Google Shape;715;p110"/>
          <p:cNvSpPr txBox="1">
            <a:spLocks noGrp="1"/>
          </p:cNvSpPr>
          <p:nvPr>
            <p:ph type="body" idx="1"/>
          </p:nvPr>
        </p:nvSpPr>
        <p:spPr>
          <a:xfrm>
            <a:off x="389106" y="1303506"/>
            <a:ext cx="11361907" cy="5077839"/>
          </a:xfrm>
          <a:prstGeom prst="rect">
            <a:avLst/>
          </a:prstGeom>
          <a:noFill/>
          <a:ln>
            <a:noFill/>
          </a:ln>
        </p:spPr>
        <p:txBody>
          <a:bodyPr spcFirstLastPara="1" wrap="square" lIns="91425" tIns="45700" rIns="91425" bIns="45700" anchor="ctr" anchorCtr="0">
            <a:noAutofit/>
          </a:bodyPr>
          <a:lstStyle/>
          <a:p>
            <a:pPr marL="285750" lvl="0" indent="-285750" algn="just" rtl="0">
              <a:spcBef>
                <a:spcPts val="0"/>
              </a:spcBef>
              <a:spcAft>
                <a:spcPts val="0"/>
              </a:spcAft>
              <a:buSzPts val="2800"/>
              <a:buChar char="•"/>
            </a:pPr>
            <a:r>
              <a:rPr lang="en-IN" sz="2800">
                <a:latin typeface="Times New Roman"/>
                <a:ea typeface="Times New Roman"/>
                <a:cs typeface="Times New Roman"/>
                <a:sym typeface="Times New Roman"/>
              </a:rPr>
              <a:t>JRE is the environment within which the java virtual machine runs. JRE contains </a:t>
            </a:r>
            <a:r>
              <a:rPr lang="en-IN" sz="2800">
                <a:solidFill>
                  <a:srgbClr val="ED968F"/>
                </a:solidFill>
                <a:latin typeface="Times New Roman"/>
                <a:ea typeface="Times New Roman"/>
                <a:cs typeface="Times New Roman"/>
                <a:sym typeface="Times New Roman"/>
              </a:rPr>
              <a:t>Java virtual Machine(JVM), class libraries, and other files</a:t>
            </a:r>
            <a:r>
              <a:rPr lang="en-IN" sz="2800">
                <a:latin typeface="Times New Roman"/>
                <a:ea typeface="Times New Roman"/>
                <a:cs typeface="Times New Roman"/>
                <a:sym typeface="Times New Roman"/>
              </a:rPr>
              <a:t> excluding development tools such as compiler and debugger.</a:t>
            </a:r>
            <a:endParaRPr/>
          </a:p>
          <a:p>
            <a:pPr marL="742950" lvl="1" indent="-285750" algn="just" rtl="0">
              <a:spcBef>
                <a:spcPts val="1000"/>
              </a:spcBef>
              <a:spcAft>
                <a:spcPts val="0"/>
              </a:spcAft>
              <a:buSzPts val="2600"/>
              <a:buChar char="•"/>
            </a:pPr>
            <a:r>
              <a:rPr lang="en-IN" sz="2600">
                <a:latin typeface="Times New Roman"/>
                <a:ea typeface="Times New Roman"/>
                <a:cs typeface="Times New Roman"/>
                <a:sym typeface="Times New Roman"/>
              </a:rPr>
              <a:t>can run the code in JRE but you can’t develop and compile the code in JRE.</a:t>
            </a:r>
            <a:endParaRPr/>
          </a:p>
          <a:p>
            <a:pPr marL="742950" lvl="1" indent="-120650" algn="just" rtl="0">
              <a:spcBef>
                <a:spcPts val="1000"/>
              </a:spcBef>
              <a:spcAft>
                <a:spcPts val="0"/>
              </a:spcAft>
              <a:buSzPts val="2600"/>
              <a:buNone/>
            </a:pPr>
            <a:endParaRPr sz="26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JVM runs the program </a:t>
            </a:r>
            <a:r>
              <a:rPr lang="en-IN" sz="2800">
                <a:solidFill>
                  <a:srgbClr val="ED968F"/>
                </a:solidFill>
                <a:latin typeface="Times New Roman"/>
                <a:ea typeface="Times New Roman"/>
                <a:cs typeface="Times New Roman"/>
                <a:sym typeface="Times New Roman"/>
              </a:rPr>
              <a:t>by using class, libraries and files provided by JRE</a:t>
            </a:r>
            <a:r>
              <a:rPr lang="en-IN" sz="2800">
                <a:latin typeface="Times New Roman"/>
                <a:ea typeface="Times New Roman"/>
                <a:cs typeface="Times New Roman"/>
                <a:sym typeface="Times New Roman"/>
              </a:rPr>
              <a:t>.</a:t>
            </a:r>
            <a:endParaRPr/>
          </a:p>
          <a:p>
            <a:pPr marL="285750" lvl="0" indent="-107950" algn="just" rtl="0">
              <a:spcBef>
                <a:spcPts val="1000"/>
              </a:spcBef>
              <a:spcAft>
                <a:spcPts val="0"/>
              </a:spcAft>
              <a:buSzPts val="2800"/>
              <a:buNone/>
            </a:pPr>
            <a:endParaRPr sz="2800">
              <a:latin typeface="Times New Roman"/>
              <a:ea typeface="Times New Roman"/>
              <a:cs typeface="Times New Roman"/>
              <a:sym typeface="Times New Roman"/>
            </a:endParaRPr>
          </a:p>
          <a:p>
            <a:pPr marL="285750" lvl="0" indent="-285750" algn="just" rtl="0">
              <a:spcBef>
                <a:spcPts val="1000"/>
              </a:spcBef>
              <a:spcAft>
                <a:spcPts val="0"/>
              </a:spcAft>
              <a:buSzPts val="2800"/>
              <a:buChar char="•"/>
            </a:pPr>
            <a:r>
              <a:rPr lang="en-IN" sz="2800">
                <a:latin typeface="Times New Roman"/>
                <a:ea typeface="Times New Roman"/>
                <a:cs typeface="Times New Roman"/>
                <a:sym typeface="Times New Roman"/>
              </a:rPr>
              <a:t>JDK is a superset of JRE, it contains everything that JRE has along with </a:t>
            </a:r>
            <a:r>
              <a:rPr lang="en-IN" sz="2800">
                <a:solidFill>
                  <a:srgbClr val="ED968F"/>
                </a:solidFill>
                <a:latin typeface="Times New Roman"/>
                <a:ea typeface="Times New Roman"/>
                <a:cs typeface="Times New Roman"/>
                <a:sym typeface="Times New Roman"/>
              </a:rPr>
              <a:t>development tools such as compiler, debugger</a:t>
            </a:r>
            <a:r>
              <a:rPr lang="en-IN" sz="2800">
                <a:latin typeface="Times New Roman"/>
                <a:ea typeface="Times New Roman"/>
                <a:cs typeface="Times New Roman"/>
                <a:sym typeface="Times New Roman"/>
              </a:rPr>
              <a:t> etc.</a:t>
            </a:r>
            <a:endParaRPr/>
          </a:p>
          <a:p>
            <a:pPr marL="285750" lvl="0" indent="-171450" algn="l" rtl="0">
              <a:spcBef>
                <a:spcPts val="1000"/>
              </a:spcBef>
              <a:spcAft>
                <a:spcPts val="0"/>
              </a:spcAft>
              <a:buSzPts val="1800"/>
              <a:buNone/>
            </a:pPr>
            <a:endParaRPr>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title"/>
          </p:nvPr>
        </p:nvSpPr>
        <p:spPr>
          <a:xfrm>
            <a:off x="1981200" y="0"/>
            <a:ext cx="7772400" cy="911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ED968F"/>
              </a:buClr>
              <a:buSzPts val="3240"/>
              <a:buFont typeface="Times New Roman"/>
              <a:buNone/>
            </a:pPr>
            <a:r>
              <a:rPr lang="en-IN" sz="3240" b="1">
                <a:solidFill>
                  <a:srgbClr val="ED968F"/>
                </a:solidFill>
                <a:latin typeface="Times New Roman"/>
                <a:ea typeface="Times New Roman"/>
                <a:cs typeface="Times New Roman"/>
                <a:sym typeface="Times New Roman"/>
              </a:rPr>
              <a:t>JAVA APPLICATIONS AND APPLETS </a:t>
            </a:r>
            <a:endParaRPr/>
          </a:p>
        </p:txBody>
      </p:sp>
      <p:sp>
        <p:nvSpPr>
          <p:cNvPr id="721" name="Google Shape;721;p111"/>
          <p:cNvSpPr txBox="1">
            <a:spLocks noGrp="1"/>
          </p:cNvSpPr>
          <p:nvPr>
            <p:ph type="body" idx="1"/>
          </p:nvPr>
        </p:nvSpPr>
        <p:spPr>
          <a:xfrm>
            <a:off x="214009" y="953310"/>
            <a:ext cx="11614825" cy="5214025"/>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SzPts val="2800"/>
              <a:buNone/>
            </a:pPr>
            <a:r>
              <a:rPr lang="en-IN" sz="2800">
                <a:latin typeface="Times New Roman"/>
                <a:ea typeface="Times New Roman"/>
                <a:cs typeface="Times New Roman"/>
                <a:sym typeface="Times New Roman"/>
              </a:rPr>
              <a:t>Java can be used to create two types of programs:</a:t>
            </a:r>
            <a:endParaRPr/>
          </a:p>
          <a:p>
            <a:pPr marL="0" lvl="0" indent="0" algn="just" rtl="0">
              <a:spcBef>
                <a:spcPts val="1000"/>
              </a:spcBef>
              <a:spcAft>
                <a:spcPts val="0"/>
              </a:spcAft>
              <a:buSzPts val="2800"/>
              <a:buNone/>
            </a:pPr>
            <a:endParaRPr sz="2800">
              <a:latin typeface="Times New Roman"/>
              <a:ea typeface="Times New Roman"/>
              <a:cs typeface="Times New Roman"/>
              <a:sym typeface="Times New Roman"/>
            </a:endParaRPr>
          </a:p>
          <a:p>
            <a:pPr marL="971550" lvl="1" indent="-514350" algn="just"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An </a:t>
            </a:r>
            <a:r>
              <a:rPr lang="en-IN" sz="2800">
                <a:solidFill>
                  <a:srgbClr val="ED968F"/>
                </a:solidFill>
                <a:latin typeface="Times New Roman"/>
                <a:ea typeface="Times New Roman"/>
                <a:cs typeface="Times New Roman"/>
                <a:sym typeface="Times New Roman"/>
              </a:rPr>
              <a:t>application is a program </a:t>
            </a:r>
            <a:r>
              <a:rPr lang="en-IN" sz="2800">
                <a:latin typeface="Times New Roman"/>
                <a:ea typeface="Times New Roman"/>
                <a:cs typeface="Times New Roman"/>
                <a:sym typeface="Times New Roman"/>
              </a:rPr>
              <a:t>that runs on your computer, under the operating system of that computer.</a:t>
            </a:r>
            <a:endParaRPr/>
          </a:p>
          <a:p>
            <a:pPr marL="971550" lvl="1" indent="-514350" algn="just" rtl="0">
              <a:spcBef>
                <a:spcPts val="1000"/>
              </a:spcBef>
              <a:spcAft>
                <a:spcPts val="0"/>
              </a:spcAft>
              <a:buSzPts val="2800"/>
              <a:buFont typeface="Calibri"/>
              <a:buAutoNum type="arabicPeriod"/>
            </a:pPr>
            <a:r>
              <a:rPr lang="en-IN" sz="2800">
                <a:latin typeface="Times New Roman"/>
                <a:ea typeface="Times New Roman"/>
                <a:cs typeface="Times New Roman"/>
                <a:sym typeface="Times New Roman"/>
              </a:rPr>
              <a:t>An applet is an application designed to be transmitted over the Internet and executed by a Java-compatible Web browser.</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 It is embedded in HTML page </a:t>
            </a:r>
            <a:endParaRPr/>
          </a:p>
          <a:p>
            <a:pPr marL="1200150" lvl="2" indent="-285750" algn="just" rtl="0">
              <a:spcBef>
                <a:spcPts val="1000"/>
              </a:spcBef>
              <a:spcAft>
                <a:spcPts val="0"/>
              </a:spcAft>
              <a:buSzPts val="2800"/>
              <a:buChar char="•"/>
            </a:pPr>
            <a:r>
              <a:rPr lang="en-IN" sz="2800">
                <a:latin typeface="Times New Roman"/>
                <a:ea typeface="Times New Roman"/>
                <a:cs typeface="Times New Roman"/>
                <a:sym typeface="Times New Roman"/>
              </a:rPr>
              <a:t>An applet is a program that can react to user input and dynamically change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title"/>
          </p:nvPr>
        </p:nvSpPr>
        <p:spPr>
          <a:xfrm>
            <a:off x="272373" y="118234"/>
            <a:ext cx="11128443" cy="75739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200"/>
              <a:buFont typeface="Times New Roman"/>
              <a:buNone/>
            </a:pPr>
            <a:r>
              <a:rPr lang="en-IN" sz="3200" b="1">
                <a:solidFill>
                  <a:srgbClr val="ED968F"/>
                </a:solidFill>
                <a:latin typeface="Times New Roman"/>
                <a:ea typeface="Times New Roman"/>
                <a:cs typeface="Times New Roman"/>
                <a:sym typeface="Times New Roman"/>
              </a:rPr>
              <a:t>JAVA BUZZWORDS</a:t>
            </a:r>
            <a:endParaRPr/>
          </a:p>
        </p:txBody>
      </p:sp>
      <p:sp>
        <p:nvSpPr>
          <p:cNvPr id="728" name="Google Shape;728;p112"/>
          <p:cNvSpPr/>
          <p:nvPr/>
        </p:nvSpPr>
        <p:spPr>
          <a:xfrm>
            <a:off x="447471" y="875624"/>
            <a:ext cx="11303541" cy="569386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IN" sz="2800" b="0" i="0" u="none" strike="noStrike" cap="none">
                <a:solidFill>
                  <a:schemeClr val="lt1"/>
                </a:solidFill>
                <a:latin typeface="Times New Roman"/>
                <a:ea typeface="Times New Roman"/>
                <a:cs typeface="Times New Roman"/>
                <a:sym typeface="Times New Roman"/>
              </a:rPr>
              <a:t>The Java programming language is a high-level language that can be characterized by all of the following buzzwords:</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Simple</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Object oriented</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Distributed</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Interpreted</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Robust</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Secure</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Architecture neutral</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Portable</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High performance</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Multithreaded</a:t>
            </a:r>
            <a:endParaRPr/>
          </a:p>
          <a:p>
            <a:pPr marL="514350" marR="0" lvl="0" indent="-514350" algn="just" rtl="0">
              <a:spcBef>
                <a:spcPts val="0"/>
              </a:spcBef>
              <a:spcAft>
                <a:spcPts val="0"/>
              </a:spcAft>
              <a:buClr>
                <a:srgbClr val="F9DCD9"/>
              </a:buClr>
              <a:buSzPts val="2800"/>
              <a:buFont typeface="Calibri"/>
              <a:buAutoNum type="arabicPeriod"/>
            </a:pPr>
            <a:r>
              <a:rPr lang="en-IN" sz="2800" b="0" i="0" u="none" strike="noStrike" cap="none">
                <a:solidFill>
                  <a:srgbClr val="F9DCD9"/>
                </a:solidFill>
                <a:latin typeface="Times New Roman"/>
                <a:ea typeface="Times New Roman"/>
                <a:cs typeface="Times New Roman"/>
                <a:sym typeface="Times New Roman"/>
              </a:rPr>
              <a:t>Dynamic</a:t>
            </a:r>
            <a:endParaRPr sz="2800" b="0" i="0" u="none" strike="noStrike" cap="none">
              <a:solidFill>
                <a:srgbClr val="F9DCD9"/>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13"/>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34" name="Google Shape;734;p113"/>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35" name="Google Shape;735;p113"/>
          <p:cNvSpPr txBox="1"/>
          <p:nvPr/>
        </p:nvSpPr>
        <p:spPr>
          <a:xfrm>
            <a:off x="4550927" y="732817"/>
            <a:ext cx="7258452"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BBD592"/>
                </a:solidFill>
                <a:latin typeface="Times New Roman"/>
                <a:ea typeface="Times New Roman"/>
                <a:cs typeface="Times New Roman"/>
                <a:sym typeface="Times New Roman"/>
              </a:rPr>
              <a:t> </a:t>
            </a:r>
            <a:r>
              <a:rPr lang="en-IN" sz="2800" b="0" i="0" u="none" strike="noStrike" cap="none">
                <a:solidFill>
                  <a:srgbClr val="92D050"/>
                </a:solidFill>
                <a:latin typeface="Times New Roman"/>
                <a:ea typeface="Times New Roman"/>
                <a:cs typeface="Times New Roman"/>
                <a:sym typeface="Times New Roman"/>
              </a:rPr>
              <a:t>It’s simple and easy to learn if you already know the basic concepts of Object Oriented Programming</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C++ programmer can move to JAVA with very little effort to learn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14"/>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41" name="Google Shape;741;p114"/>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42" name="Google Shape;742;p114"/>
          <p:cNvSpPr txBox="1"/>
          <p:nvPr/>
        </p:nvSpPr>
        <p:spPr>
          <a:xfrm>
            <a:off x="4550927" y="732817"/>
            <a:ext cx="7258452"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BBD592"/>
                </a:solidFill>
                <a:latin typeface="Times New Roman"/>
                <a:ea typeface="Times New Roman"/>
                <a:cs typeface="Times New Roman"/>
                <a:sym typeface="Times New Roman"/>
              </a:rPr>
              <a:t> </a:t>
            </a:r>
            <a:r>
              <a:rPr lang="en-IN" sz="2800" b="0" i="0" u="none" strike="noStrike" cap="none">
                <a:solidFill>
                  <a:srgbClr val="92D050"/>
                </a:solidFill>
                <a:latin typeface="Times New Roman"/>
                <a:ea typeface="Times New Roman"/>
                <a:cs typeface="Times New Roman"/>
                <a:sym typeface="Times New Roman"/>
              </a:rPr>
              <a:t>Java is true object oriented language.</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All program code and data reside within objects and classes.</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The object model in Java is simple and easy to extend.</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comes with an extensive set of classes, arranged in packages that can be used in our programs through inheritance.</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15"/>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48" name="Google Shape;748;p115"/>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49" name="Google Shape;749;p115"/>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 Java is designed for distributed environment of the Internet. </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Its used for creating applications on networks.</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applications can access remote objects on Internet as easily as they can do in local system.</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enables multiple programmers at multiple remote locations to collaborate and work together on a single project.</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16"/>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55" name="Google Shape;755;p116"/>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chemeClr val="accent4"/>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56" name="Google Shape;756;p116"/>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chemeClr val="accent4"/>
                </a:solidFill>
                <a:latin typeface="Times New Roman"/>
                <a:ea typeface="Times New Roman"/>
                <a:cs typeface="Times New Roman"/>
                <a:sym typeface="Times New Roman"/>
              </a:rPr>
              <a:t>Compiled : Java enables creation of a cross platform programs by compiling into an intermediate representation called Java Bytecode.</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chemeClr val="accent4"/>
              </a:solidFill>
              <a:latin typeface="Times New Roman"/>
              <a:ea typeface="Times New Roman"/>
              <a:cs typeface="Times New Roman"/>
              <a:sym typeface="Times New Roman"/>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chemeClr val="accent4"/>
                </a:solidFill>
                <a:latin typeface="Times New Roman"/>
                <a:ea typeface="Times New Roman"/>
                <a:cs typeface="Times New Roman"/>
                <a:sym typeface="Times New Roman"/>
              </a:rPr>
              <a:t>Interpreted : Bytecode is then interpreted, which generates machine code that can be directly executed by the machine that provides a Java Virtual machine.</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17"/>
          <p:cNvSpPr txBox="1">
            <a:spLocks noGrp="1"/>
          </p:cNvSpPr>
          <p:nvPr>
            <p:ph type="title"/>
          </p:nvPr>
        </p:nvSpPr>
        <p:spPr>
          <a:xfrm>
            <a:off x="1030287" y="0"/>
            <a:ext cx="10131425" cy="73281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ED968F"/>
              </a:buClr>
              <a:buSzPts val="3600"/>
              <a:buFont typeface="Times New Roman"/>
              <a:buNone/>
            </a:pPr>
            <a:r>
              <a:rPr lang="en-IN" b="1">
                <a:solidFill>
                  <a:srgbClr val="ED968F"/>
                </a:solidFill>
                <a:latin typeface="Times New Roman"/>
                <a:ea typeface="Times New Roman"/>
                <a:cs typeface="Times New Roman"/>
                <a:sym typeface="Times New Roman"/>
              </a:rPr>
              <a:t>JAVA BUZZWORDS</a:t>
            </a:r>
            <a:endParaRPr/>
          </a:p>
        </p:txBody>
      </p:sp>
      <p:sp>
        <p:nvSpPr>
          <p:cNvPr id="762" name="Google Shape;762;p117"/>
          <p:cNvSpPr txBox="1">
            <a:spLocks noGrp="1"/>
          </p:cNvSpPr>
          <p:nvPr>
            <p:ph type="body" idx="1"/>
          </p:nvPr>
        </p:nvSpPr>
        <p:spPr>
          <a:xfrm>
            <a:off x="685801" y="732817"/>
            <a:ext cx="3477637" cy="5862536"/>
          </a:xfrm>
          <a:prstGeom prst="rect">
            <a:avLst/>
          </a:prstGeom>
          <a:noFill/>
          <a:ln>
            <a:noFill/>
          </a:ln>
        </p:spPr>
        <p:txBody>
          <a:bodyPr spcFirstLastPara="1" wrap="square" lIns="91425" tIns="45700" rIns="91425" bIns="45700" anchor="ctr" anchorCtr="0">
            <a:noAutofit/>
          </a:bodyPr>
          <a:lstStyle/>
          <a:p>
            <a:pPr marL="514350" lvl="0" indent="-514350" algn="just" rtl="0">
              <a:spcBef>
                <a:spcPts val="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Simple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Object oriented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Distributed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Interpreted</a:t>
            </a:r>
            <a:endParaRPr/>
          </a:p>
          <a:p>
            <a:pPr marL="514350" lvl="0" indent="-514350" algn="just" rtl="0">
              <a:spcBef>
                <a:spcPts val="1000"/>
              </a:spcBef>
              <a:spcAft>
                <a:spcPts val="0"/>
              </a:spcAft>
              <a:buSzPts val="2400"/>
              <a:buFont typeface="Calibri"/>
              <a:buAutoNum type="arabicPeriod"/>
            </a:pPr>
            <a:r>
              <a:rPr lang="en-IN" sz="2400">
                <a:solidFill>
                  <a:srgbClr val="92D050"/>
                </a:solidFill>
                <a:latin typeface="Times New Roman"/>
                <a:ea typeface="Times New Roman"/>
                <a:cs typeface="Times New Roman"/>
                <a:sym typeface="Times New Roman"/>
              </a:rPr>
              <a:t>Robust</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Secure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Architecture neutral</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Portable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High performance</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Multithreaded</a:t>
            </a:r>
            <a:endParaRPr/>
          </a:p>
          <a:p>
            <a:pPr marL="514350" lvl="0" indent="-514350" algn="just" rtl="0">
              <a:spcBef>
                <a:spcPts val="1000"/>
              </a:spcBef>
              <a:spcAft>
                <a:spcPts val="0"/>
              </a:spcAft>
              <a:buSzPts val="2400"/>
              <a:buFont typeface="Calibri"/>
              <a:buAutoNum type="arabicPeriod"/>
            </a:pPr>
            <a:r>
              <a:rPr lang="en-IN" sz="2400">
                <a:solidFill>
                  <a:srgbClr val="F9DCD9"/>
                </a:solidFill>
                <a:latin typeface="Times New Roman"/>
                <a:ea typeface="Times New Roman"/>
                <a:cs typeface="Times New Roman"/>
                <a:sym typeface="Times New Roman"/>
              </a:rPr>
              <a:t>Dynamic</a:t>
            </a:r>
            <a:endParaRPr/>
          </a:p>
        </p:txBody>
      </p:sp>
      <p:sp>
        <p:nvSpPr>
          <p:cNvPr id="763" name="Google Shape;763;p117"/>
          <p:cNvSpPr txBox="1"/>
          <p:nvPr/>
        </p:nvSpPr>
        <p:spPr>
          <a:xfrm>
            <a:off x="3813243" y="732817"/>
            <a:ext cx="7996136" cy="5862536"/>
          </a:xfrm>
          <a:prstGeom prst="rect">
            <a:avLst/>
          </a:prstGeom>
          <a:noFill/>
          <a:ln>
            <a:noFill/>
          </a:ln>
        </p:spPr>
        <p:txBody>
          <a:bodyPr spcFirstLastPara="1" wrap="square" lIns="91425" tIns="45700" rIns="91425" bIns="45700" anchor="ctr" anchorCtr="0">
            <a:noAutofit/>
          </a:bodyPr>
          <a:lstStyle/>
          <a:p>
            <a:pPr marL="285750" marR="0" lvl="0" indent="-285750" algn="just" rtl="0">
              <a:spcBef>
                <a:spcPts val="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It provides many features that make the program execute reliably in variety of environments.</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is a strictly typed language. It checks code both at compile time and runtime.</a:t>
            </a:r>
            <a:endParaRPr/>
          </a:p>
          <a:p>
            <a:pPr marL="285750" marR="0" lvl="0" indent="-285750" algn="just" rtl="0">
              <a:spcBef>
                <a:spcPts val="1000"/>
              </a:spcBef>
              <a:spcAft>
                <a:spcPts val="0"/>
              </a:spcAft>
              <a:buClr>
                <a:schemeClr val="lt1"/>
              </a:buClr>
              <a:buSzPts val="2800"/>
              <a:buFont typeface="Arial"/>
              <a:buChar char="•"/>
            </a:pPr>
            <a:r>
              <a:rPr lang="en-IN" sz="2800" b="0" i="0" u="none" strike="noStrike" cap="none">
                <a:solidFill>
                  <a:srgbClr val="92D050"/>
                </a:solidFill>
                <a:latin typeface="Times New Roman"/>
                <a:ea typeface="Times New Roman"/>
                <a:cs typeface="Times New Roman"/>
                <a:sym typeface="Times New Roman"/>
              </a:rPr>
              <a:t>Java takes care of all memory management problems with garbage-collection.</a:t>
            </a:r>
            <a:endParaRPr/>
          </a:p>
          <a:p>
            <a:pPr marL="285750" marR="0" lvl="0" indent="-107950" algn="just" rtl="0">
              <a:spcBef>
                <a:spcPts val="1000"/>
              </a:spcBef>
              <a:spcAft>
                <a:spcPts val="0"/>
              </a:spcAft>
              <a:buClr>
                <a:schemeClr val="lt1"/>
              </a:buClr>
              <a:buSzPts val="2800"/>
              <a:buFont typeface="Arial"/>
              <a:buNone/>
            </a:pPr>
            <a:endParaRPr sz="2800" b="0" i="0" u="none" strike="noStrike" cap="none">
              <a:solidFill>
                <a:srgbClr val="92D05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8508</Words>
  <Application>Microsoft Macintosh PowerPoint</Application>
  <PresentationFormat>Widescreen</PresentationFormat>
  <Paragraphs>1085</Paragraphs>
  <Slides>129</Slides>
  <Notes>129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Noto Sans Symbols</vt:lpstr>
      <vt:lpstr>Courier New</vt:lpstr>
      <vt:lpstr>Times New Roman</vt:lpstr>
      <vt:lpstr>Times</vt:lpstr>
      <vt:lpstr>Libre Baskerville</vt:lpstr>
      <vt:lpstr>Calibri</vt:lpstr>
      <vt:lpstr>Arial</vt:lpstr>
      <vt:lpstr>Celestial</vt:lpstr>
      <vt:lpstr>OBJECT ORIENTED PROGRAMMING USING JAVA-CST 205</vt:lpstr>
      <vt:lpstr>COURSE OUTCOMES</vt:lpstr>
      <vt:lpstr>TEXT BOOKS:</vt:lpstr>
      <vt:lpstr>MODULE 1</vt:lpstr>
      <vt:lpstr>INTRODUCTION</vt:lpstr>
      <vt:lpstr>WHAT IS A GOOD SOFTWARE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MODELLING USING UML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DIAGRAM</vt:lpstr>
      <vt:lpstr>COMPONENTS OF ACTIVITY DIAGRAM</vt:lpstr>
      <vt:lpstr>ACTIVITY DIAGRAM NOTATIONS</vt:lpstr>
      <vt:lpstr>PowerPoint Presentation</vt:lpstr>
      <vt:lpstr>PowerPoint Presentation</vt:lpstr>
      <vt:lpstr>STATE CHART DIAGRAM</vt:lpstr>
      <vt:lpstr>PowerPoint Presentation</vt:lpstr>
      <vt:lpstr>PowerPoint Presentation</vt:lpstr>
      <vt:lpstr>PowerPoint Presentation</vt:lpstr>
      <vt:lpstr>  </vt:lpstr>
      <vt:lpstr>JAVA’S HISTORY</vt:lpstr>
      <vt:lpstr>JAVA PROGRAMMING ENVIRONMENT</vt:lpstr>
      <vt:lpstr>JAVA RUNTIME ENVIRONMENT(JRE)</vt:lpstr>
      <vt:lpstr> DEVELOPMENT PLATFORMS -STANDARD, ENTERPRISE   </vt:lpstr>
      <vt:lpstr>PowerPoint Presentation</vt:lpstr>
      <vt:lpstr>PowerPoint Presentation</vt:lpstr>
      <vt:lpstr>PowerPoint Presentation</vt:lpstr>
      <vt:lpstr>JAVA VIRTUAL MACHINE</vt:lpstr>
      <vt:lpstr>COMPILATION </vt:lpstr>
      <vt:lpstr>PowerPoint Presentation</vt:lpstr>
      <vt:lpstr>PowerPoint Presentation</vt:lpstr>
      <vt:lpstr>JDK (JAVA DEVELOPMENT KIT)</vt:lpstr>
      <vt:lpstr>PowerPoint Presentation</vt:lpstr>
      <vt:lpstr>PowerPoint Presentation</vt:lpstr>
      <vt:lpstr>JVM VS JRE VS JDK</vt:lpstr>
      <vt:lpstr>JAVA APPLICATIONS AND APPLETS </vt:lpstr>
      <vt:lpstr>JAVA BUZZWORDS</vt:lpstr>
      <vt:lpstr>JAVA BUZZWORDS</vt:lpstr>
      <vt:lpstr>JAVA BUZZWORDS</vt:lpstr>
      <vt:lpstr>JAVA BUZZWORDS</vt:lpstr>
      <vt:lpstr>JAVA BUZZWORDS</vt:lpstr>
      <vt:lpstr>JAVA BUZZWORDS</vt:lpstr>
      <vt:lpstr>JAVA BUZZWORDS</vt:lpstr>
      <vt:lpstr>JAVA BUZZWORDS</vt:lpstr>
      <vt:lpstr>JAVA BUZZWORDS</vt:lpstr>
      <vt:lpstr>JAVA BUZZWORDS</vt:lpstr>
      <vt:lpstr>JAVA BUZZWORDS</vt:lpstr>
      <vt:lpstr>JAVA BUZZWORDS</vt:lpstr>
      <vt:lpstr>JAVA COMMENTS</vt:lpstr>
      <vt:lpstr>PowerPoint Presentation</vt:lpstr>
      <vt:lpstr>PowerPoint Presentation</vt:lpstr>
      <vt:lpstr>JAVA GARBAGE COLLECTION </vt:lpstr>
      <vt:lpstr>UNREFERENCED OBJECTS </vt:lpstr>
      <vt:lpstr>LEXICAL ISSUES</vt:lpstr>
      <vt:lpstr>PowerPoint Presentation</vt:lpstr>
      <vt:lpstr>PowerPoint Presentation</vt:lpstr>
      <vt:lpstr>PowerPoint Presentation</vt:lpstr>
      <vt:lpstr>PowerPoint Presentation</vt:lpstr>
      <vt:lpstr>PowerPoint Presentation</vt:lpstr>
      <vt:lpstr>BASIC STRUCTURE OF JAVA PROGRAM</vt:lpstr>
      <vt:lpstr>PowerPoint Presentation</vt:lpstr>
      <vt:lpstr>PowerPoint Presentation</vt:lpstr>
      <vt:lpstr>FIRST SIMPLE JAVA PROGRAM</vt:lpstr>
      <vt:lpstr>PowerPoint Presentation</vt:lpstr>
      <vt:lpstr>PowerPoint Presentation</vt:lpstr>
      <vt:lpstr>PowerPoint Presentation</vt:lpstr>
      <vt:lpstr>PowerPoint Presentation</vt:lpstr>
      <vt:lpstr>POINTS TO PONDER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USING JAVA-CST 205</dc:title>
  <cp:lastModifiedBy>neethu subash</cp:lastModifiedBy>
  <cp:revision>2</cp:revision>
  <dcterms:modified xsi:type="dcterms:W3CDTF">2020-09-29T06:35:48Z</dcterms:modified>
</cp:coreProperties>
</file>